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81" r:id="rId4"/>
    <p:sldId id="282" r:id="rId5"/>
    <p:sldId id="283" r:id="rId6"/>
    <p:sldId id="284" r:id="rId7"/>
    <p:sldId id="297" r:id="rId8"/>
    <p:sldId id="279" r:id="rId9"/>
    <p:sldId id="296" r:id="rId10"/>
    <p:sldId id="277" r:id="rId11"/>
    <p:sldId id="276" r:id="rId12"/>
    <p:sldId id="27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5" r:id="rId21"/>
    <p:sldId id="293" r:id="rId22"/>
    <p:sldId id="294" r:id="rId23"/>
    <p:sldId id="272" r:id="rId24"/>
    <p:sldId id="273" r:id="rId25"/>
    <p:sldId id="258" r:id="rId26"/>
  </p:sldIdLst>
  <p:sldSz cx="9144000" cy="6858000" type="screen4x3"/>
  <p:notesSz cx="9144000" cy="6858000"/>
  <p:defaultTextStyle>
    <a:defPPr>
      <a:defRPr lang="en-US"/>
    </a:defPPr>
    <a:lvl1pPr marL="0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4F8EA2AA-3AC6-184D-BB71-7F0F57CB581C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  <a:srgbClr val="0000FF"/>
    <a:srgbClr val="00CC00"/>
    <a:srgbClr val="6A0D15"/>
    <a:srgbClr val="5A5A59"/>
    <a:srgbClr val="D63E2E"/>
    <a:srgbClr val="474746"/>
    <a:srgbClr val="2A2A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40" autoAdjust="0"/>
  </p:normalViewPr>
  <p:slideViewPr>
    <p:cSldViewPr snapToGrid="0" snapToObjects="1"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272" y="-11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9F73E-6514-484D-AED0-E616D39F262A}" type="datetimeFigureOut">
              <a:rPr lang="en-US" smtClean="0"/>
              <a:pPr/>
              <a:t>9/2/2014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9CD6-88E5-CD48-85EC-E5CD2CA04F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45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145B-F161-7D41-B934-884A276EBA70}" type="datetimeFigureOut">
              <a:rPr lang="en-US" smtClean="0"/>
              <a:pPr/>
              <a:t>9/2/2014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JJHJJJGJJ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E7AD0-AAFD-B44E-AB2D-AFC78171623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1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1D92-9A95-48AB-9ABE-A646F148EC05}" type="slidenum">
              <a:rPr lang="pt-BR"/>
              <a:pPr/>
              <a:t>4</a:t>
            </a:fld>
            <a:endParaRPr lang="pt-BR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04477-3535-4BFA-9493-3B68D2E5713A}" type="slidenum">
              <a:rPr lang="en-US"/>
              <a:pPr/>
              <a:t>13</a:t>
            </a:fld>
            <a:endParaRPr 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C914C-F43B-49A9-9A8F-3FD27F9F668E}" type="slidenum">
              <a:rPr lang="en-US"/>
              <a:pPr/>
              <a:t>14</a:t>
            </a:fld>
            <a:endParaRPr 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CCB2F-B525-41FD-86E1-569E18332258}" type="slidenum">
              <a:rPr lang="en-US"/>
              <a:pPr/>
              <a:t>15</a:t>
            </a:fld>
            <a:endParaRPr 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F7ADF-1FC8-4A56-826A-B8BFFFB72CD4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44C8A-3391-4342-BB7E-77A81FA90DA6}" type="slidenum">
              <a:rPr lang="en-US"/>
              <a:pPr/>
              <a:t>17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ECA43-E35A-4443-A222-33F4BB45C407}" type="slidenum">
              <a:rPr lang="en-US"/>
              <a:pPr/>
              <a:t>18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50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569BF-0363-42FB-A5B8-5841A2215B30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EC20C-2A96-4D4C-A24B-B95878419A12}" type="slidenum">
              <a:rPr lang="en-US"/>
              <a:pPr/>
              <a:t>6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541AF-5A64-41F6-8CC3-7E02EC664246}" type="slidenum">
              <a:rPr lang="en-US"/>
              <a:pPr/>
              <a:t>7</a:t>
            </a:fld>
            <a:endParaRPr 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4B94D-23B3-4C42-81B8-E0326BE353B0}" type="slidenum">
              <a:rPr lang="pt-BR"/>
              <a:pPr/>
              <a:t>8</a:t>
            </a:fld>
            <a:endParaRPr lang="pt-BR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409DC-192F-4CF7-BAB2-B1AE32B9AB84}" type="slidenum">
              <a:rPr lang="pt-BR"/>
              <a:pPr/>
              <a:t>9</a:t>
            </a:fld>
            <a:endParaRPr lang="pt-BR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48E89-E63F-4B77-862D-C146163123C3}" type="slidenum">
              <a:rPr lang="pt-BR"/>
              <a:pPr/>
              <a:t>10</a:t>
            </a:fld>
            <a:endParaRPr lang="pt-BR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A2235-0285-4A72-BC43-D4BF1823E5D9}" type="slidenum">
              <a:rPr lang="pt-BR"/>
              <a:pPr/>
              <a:t>11</a:t>
            </a:fld>
            <a:endParaRPr lang="pt-BR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B50B9-CE5E-44F5-9CF3-4B13C3010572}" type="slidenum">
              <a:rPr lang="pt-BR"/>
              <a:pPr/>
              <a:t>12</a:t>
            </a:fld>
            <a:endParaRPr lang="pt-BR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3966462"/>
            <a:ext cx="7772400" cy="1470025"/>
          </a:xfrm>
          <a:prstGeom prst="rect">
            <a:avLst/>
          </a:prstGeom>
        </p:spPr>
        <p:txBody>
          <a:bodyPr vert="horz" lIns="87276" tIns="43638" rIns="87276" bIns="43638" rtlCol="0" anchor="ctr">
            <a:norm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RNP_FORUM_TELES-SAÚDE_2014_Apresentação-pptx_4;3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685801" y="4094647"/>
            <a:ext cx="8040756" cy="2624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Myriad Pro"/>
              </a:defRPr>
            </a:lvl1pPr>
          </a:lstStyle>
          <a:p>
            <a:pPr lvl="0"/>
            <a:endParaRPr lang="pt-BR" sz="3500" b="1" dirty="0" smtClean="0">
              <a:solidFill>
                <a:srgbClr val="2A2A28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10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NP_FORUM_TELES-SAÚDE_2014_Apresentação-pptx_4;3px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14" name="Espaço Reservado para Texto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3519" y="139663"/>
            <a:ext cx="7480343" cy="618821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Loren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1" name="Espaço Reservado para Texto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4036" y="1175927"/>
            <a:ext cx="7480343" cy="4529134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erat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. Ut </a:t>
            </a:r>
            <a:r>
              <a:rPr lang="pt-BR" dirty="0" err="1" smtClean="0"/>
              <a:t>wisi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ad </a:t>
            </a:r>
            <a:r>
              <a:rPr lang="pt-BR" dirty="0" err="1" smtClean="0"/>
              <a:t>minim</a:t>
            </a:r>
            <a:r>
              <a:rPr lang="pt-BR" dirty="0" smtClean="0"/>
              <a:t> </a:t>
            </a:r>
            <a:r>
              <a:rPr lang="pt-BR" dirty="0" err="1" smtClean="0"/>
              <a:t>veniam</a:t>
            </a:r>
            <a:r>
              <a:rPr lang="pt-BR" dirty="0" smtClean="0"/>
              <a:t>.</a:t>
            </a:r>
          </a:p>
        </p:txBody>
      </p:sp>
      <p:pic>
        <p:nvPicPr>
          <p:cNvPr id="7" name="Picture 11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15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NP_FORUM_TELES-SAÚDE_2014_Apresentação-pptx_4;3px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334" cy="6858000"/>
          </a:xfrm>
          <a:prstGeom prst="rect">
            <a:avLst/>
          </a:prstGeom>
        </p:spPr>
      </p:pic>
      <p:sp>
        <p:nvSpPr>
          <p:cNvPr id="17" name="Espaço Reservado para Texto 15"/>
          <p:cNvSpPr>
            <a:spLocks noGrp="1"/>
          </p:cNvSpPr>
          <p:nvPr>
            <p:ph type="body" sz="quarter" idx="20" hasCustomPrompt="1"/>
          </p:nvPr>
        </p:nvSpPr>
        <p:spPr>
          <a:xfrm>
            <a:off x="458155" y="3216485"/>
            <a:ext cx="8228649" cy="49065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1" i="0" baseline="0">
                <a:solidFill>
                  <a:srgbClr val="6A0D15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NOME</a:t>
            </a:r>
            <a:endParaRPr lang="pt-BR" dirty="0"/>
          </a:p>
        </p:txBody>
      </p:sp>
      <p:sp>
        <p:nvSpPr>
          <p:cNvPr id="20" name="Espaço Reservado para Texto 18"/>
          <p:cNvSpPr>
            <a:spLocks noGrp="1"/>
          </p:cNvSpPr>
          <p:nvPr>
            <p:ph type="body" sz="quarter" idx="21" hasCustomPrompt="1"/>
          </p:nvPr>
        </p:nvSpPr>
        <p:spPr>
          <a:xfrm>
            <a:off x="458155" y="3796035"/>
            <a:ext cx="8228649" cy="452280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0" i="0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Tel.: + 55.xxx / Email: </a:t>
            </a:r>
            <a:r>
              <a:rPr lang="pt-BR" dirty="0" err="1" smtClean="0"/>
              <a:t>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2984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30E2-D5AE-4D35-BB14-356ABE082D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28D3-8B99-4255-AFE1-9EA4EC0C17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AA72-CBBA-4A9F-B85C-5EF9C1B8C3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RNP_FORUM_TELES-SAÚDE_2014_Apresentação-pptx_4;3px-01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3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43638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85" indent="-327285" algn="l" defTabSz="43638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119" indent="-272738" algn="l" defTabSz="43638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51" indent="-218190" algn="l" defTabSz="4363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32" indent="-218190" algn="l" defTabSz="43638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12" indent="-218190" algn="l" defTabSz="436381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medichina.com/konsultation.jpg&amp;imgrefurl=http://www.medichina.com/fotos.htm&amp;h=169&amp;w=220&amp;prev=/images%3Fq%3Dconsulta%2Bm%25C3%25A9dica%26svnum%3D10%26hl%3Dpt%26lr%3D%26ie%3DUTF-8%26oe%3DUTF-8%26sa%3D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ehaddad@usp.b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mailto:teleodonto@usp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epicturegallery.com/Samples/ca/teaching/x_teach/world/People%20thinking%20together%20about%20the%20Earth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Apresenta__o_do_Microsoft_Office_PowerPoint_97-20031.ppt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199" y="4273427"/>
            <a:ext cx="8451273" cy="2405669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pt-BR" dirty="0" smtClean="0"/>
              <a:t>Legislação e Regulamentação  </a:t>
            </a:r>
          </a:p>
          <a:p>
            <a:pPr algn="ctr">
              <a:buNone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"Aspectos Legais e Éticos na utilização da </a:t>
            </a:r>
            <a:r>
              <a:rPr lang="pt-BR" sz="2800" b="1" dirty="0" err="1" smtClean="0">
                <a:solidFill>
                  <a:schemeClr val="accent2">
                    <a:lumMod val="75000"/>
                  </a:schemeClr>
                </a:solidFill>
              </a:rPr>
              <a:t>e-Saúde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</a:p>
          <a:p>
            <a:pPr algn="r">
              <a:buNone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Prof. Dr. Claudio Souza (UFMG) </a:t>
            </a:r>
          </a:p>
          <a:p>
            <a:pPr algn="r">
              <a:spcBef>
                <a:spcPts val="0"/>
              </a:spcBef>
              <a:buNone/>
            </a:pP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</a:rPr>
              <a:t>Profa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. Dra. Ana Estela Haddad (USP)</a:t>
            </a:r>
          </a:p>
          <a:p>
            <a:pPr algn="r">
              <a:spcBef>
                <a:spcPts val="0"/>
              </a:spcBef>
              <a:buNone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Imagem 2" descr="http://www.cbtms.org.br/images/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366" y="3214688"/>
            <a:ext cx="1913267" cy="4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http://www.cbtms.org.br/images/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5472208"/>
            <a:ext cx="3269672" cy="9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99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612775" y="981075"/>
            <a:ext cx="82804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Os direitos do paciente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142875" y="3284538"/>
            <a:ext cx="8893175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“A saúde do meu paciente será minha primeira consideração”</a:t>
            </a:r>
          </a:p>
          <a:p>
            <a:r>
              <a:rPr lang="pt-BR" sz="2000"/>
              <a:t>                                                  Declaração de Genebra – Associação Médica Mundial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838200" y="1268413"/>
            <a:ext cx="7696200" cy="3600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pt-BR" sz="3200" b="1"/>
              <a:t>Direito do paciente.</a:t>
            </a:r>
          </a:p>
          <a:p>
            <a:pPr marL="342900" indent="-342900">
              <a:buFontTx/>
              <a:buChar char="•"/>
            </a:pPr>
            <a:r>
              <a:rPr lang="pt-BR" sz="3200" b="1"/>
              <a:t>Limitação do acesso às informações de uma dada pessoa, do acesso à própria pessoa, à sua intimidade, anonimato, sigilo, afastamento ou solidão.</a:t>
            </a:r>
          </a:p>
          <a:p>
            <a:pPr marL="342900" indent="-342900">
              <a:buFontTx/>
              <a:buChar char="•"/>
            </a:pPr>
            <a:r>
              <a:rPr lang="pt-BR" sz="3200" b="1"/>
              <a:t>Direito que o paciente tem de não ser observado sem sua autorização</a:t>
            </a:r>
            <a:r>
              <a:rPr lang="pt-BR" sz="3200" b="1">
                <a:solidFill>
                  <a:srgbClr val="FF0000"/>
                </a:solidFill>
              </a:rPr>
              <a:t>.</a:t>
            </a:r>
            <a:r>
              <a:rPr lang="pt-BR" sz="2800" b="1">
                <a:solidFill>
                  <a:srgbClr val="FFFF66"/>
                </a:solidFill>
              </a:rPr>
              <a:t> </a:t>
            </a:r>
            <a:endParaRPr lang="pt-BR" sz="2800" b="1">
              <a:solidFill>
                <a:srgbClr val="FF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979613" y="260350"/>
            <a:ext cx="5105400" cy="808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PRIVACIDADE</a:t>
            </a:r>
            <a:endParaRPr lang="pt-BR" sz="3600" b="1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50825" y="5300663"/>
            <a:ext cx="8208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QUEBRA DE PRIVACIDADE:</a:t>
            </a:r>
            <a:r>
              <a:rPr lang="pt-BR" b="1"/>
              <a:t>Consiste em observar ou usar informações do paciente sem a sua devida autorização.</a:t>
            </a:r>
          </a:p>
          <a:p>
            <a:pPr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838200" y="908050"/>
            <a:ext cx="76962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pt-BR" sz="3200" b="1"/>
              <a:t>Dever do médico.</a:t>
            </a:r>
          </a:p>
          <a:p>
            <a:pPr marL="342900" indent="-342900">
              <a:buFontTx/>
              <a:buChar char="•"/>
            </a:pPr>
            <a:r>
              <a:rPr lang="pt-BR" sz="3200" b="1"/>
              <a:t>Garantia do resguardo das informações dadas em confiança.</a:t>
            </a:r>
          </a:p>
          <a:p>
            <a:pPr marL="342900" indent="-342900">
              <a:buFontTx/>
              <a:buChar char="•"/>
            </a:pPr>
            <a:r>
              <a:rPr lang="pt-BR" sz="3200" b="1"/>
              <a:t>Proteção contra a sua revelação não autorizada</a:t>
            </a:r>
            <a:r>
              <a:rPr lang="pt-BR" sz="3200" b="1">
                <a:solidFill>
                  <a:srgbClr val="FF0000"/>
                </a:solidFill>
              </a:rPr>
              <a:t>.</a:t>
            </a:r>
            <a:r>
              <a:rPr lang="pt-BR" sz="2800" b="1">
                <a:solidFill>
                  <a:srgbClr val="FFFF66"/>
                </a:solidFill>
              </a:rPr>
              <a:t> </a:t>
            </a:r>
            <a:endParaRPr lang="pt-BR" sz="2800" b="1">
              <a:solidFill>
                <a:srgbClr val="FF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338263" y="188913"/>
            <a:ext cx="5897562" cy="803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CONFIDENCIALIDADE</a:t>
            </a:r>
            <a:endParaRPr lang="pt-BR" sz="3600" b="1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971550" y="4721225"/>
            <a:ext cx="7324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QUEBRA DE</a:t>
            </a:r>
            <a:r>
              <a:rPr lang="pt-BR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CONFIDENCIALIDADE: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258888" y="5300663"/>
            <a:ext cx="7058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/>
              <a:t>Consiste em revelar ou deixar revelar</a:t>
            </a:r>
          </a:p>
          <a:p>
            <a:r>
              <a:rPr lang="pt-BR" sz="2800" b="1"/>
              <a:t> informações fornecidas em confiança.</a:t>
            </a:r>
          </a:p>
        </p:txBody>
      </p:sp>
      <p:pic>
        <p:nvPicPr>
          <p:cNvPr id="21510" name="Picture 8" descr="konsultation">
            <a:hlinkClick r:id="rId3"/>
          </p:cNvPr>
          <p:cNvPicPr>
            <a:picLocks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3851275" y="3092450"/>
            <a:ext cx="1728788" cy="133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que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muda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 a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Telemedicina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Telessaúde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graphicFrame>
        <p:nvGraphicFramePr>
          <p:cNvPr id="28834" name="Group 162"/>
          <p:cNvGraphicFramePr>
            <a:graphicFrameLocks noGrp="1"/>
          </p:cNvGraphicFramePr>
          <p:nvPr>
            <p:ph/>
          </p:nvPr>
        </p:nvGraphicFramePr>
        <p:xfrm>
          <a:off x="464128" y="828675"/>
          <a:ext cx="7543800" cy="5189539"/>
        </p:xfrm>
        <a:graphic>
          <a:graphicData uri="http://schemas.openxmlformats.org/drawingml/2006/table">
            <a:tbl>
              <a:tblPr/>
              <a:tblGrid>
                <a:gridCol w="3489325"/>
                <a:gridCol w="4054475"/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Medicina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Convencional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 ( MC)</a:t>
                      </a: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Telemedicina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Telessaúde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 (TM)</a:t>
                      </a: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Encontro presencial direto entre o médico e o paciente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Encontro virtual entre o médico e o paciente, entre o médicos e/ou outros profissionais de saúde, entre o médico e familiares do paciente e/ou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cuidadores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A existência de equipamentos não substitui a presença do médico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O aparato tecnológico se interpõe entre o médico e paciente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O encontro médico / paciente é direto e prescinde a neces-sidade de outro profissional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O encontro médico / paciente é indireto sendo imprescindível a presença de outro(s) profissional (ais)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Menor risco de quebra do sigilo, da privacidade e da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confiden-cialidade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  das informações.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Maior risco de quebra do sigilo, da privacidade e da confidencialidade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das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informações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/>
          <p:cNvSpPr txBox="1">
            <a:spLocks noChangeArrowheads="1"/>
          </p:cNvSpPr>
          <p:nvPr/>
        </p:nvSpPr>
        <p:spPr bwMode="auto">
          <a:xfrm>
            <a:off x="3190875" y="5399088"/>
            <a:ext cx="2447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 b="1" dirty="0">
                <a:latin typeface="Verdana" pitchFamily="34" charset="0"/>
              </a:rPr>
              <a:t>Relação horizontal</a:t>
            </a:r>
          </a:p>
          <a:p>
            <a:pPr algn="ctr" eaLnBrk="0" hangingPunct="0"/>
            <a:r>
              <a:rPr lang="pt-BR" sz="1600" b="1" dirty="0">
                <a:latin typeface="Verdana" pitchFamily="34" charset="0"/>
              </a:rPr>
              <a:t>(moderna)</a:t>
            </a:r>
          </a:p>
        </p:txBody>
      </p:sp>
      <p:sp>
        <p:nvSpPr>
          <p:cNvPr id="22530" name="Oval 4"/>
          <p:cNvSpPr>
            <a:spLocks noChangeArrowheads="1"/>
          </p:cNvSpPr>
          <p:nvPr/>
        </p:nvSpPr>
        <p:spPr bwMode="auto">
          <a:xfrm>
            <a:off x="4757738" y="3852863"/>
            <a:ext cx="673100" cy="6429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2800">
              <a:latin typeface="Comic Sans MS" pitchFamily="66" charset="0"/>
            </a:endParaRPr>
          </a:p>
          <a:p>
            <a:pPr algn="ctr" eaLnBrk="0" hangingPunct="0"/>
            <a:endParaRPr lang="pt-BR" sz="2800">
              <a:latin typeface="Comic Sans MS" pitchFamily="66" charset="0"/>
            </a:endParaRPr>
          </a:p>
          <a:p>
            <a:pPr algn="ctr" eaLnBrk="0" hangingPunct="0"/>
            <a:endParaRPr lang="pt-BR" sz="2800">
              <a:latin typeface="Comic Sans MS" pitchFamily="66" charset="0"/>
            </a:endParaRPr>
          </a:p>
          <a:p>
            <a:pPr algn="ctr" eaLnBrk="0" hangingPunct="0"/>
            <a:endParaRPr lang="pt-BR" sz="2800">
              <a:latin typeface="Comic Sans MS" pitchFamily="66" charset="0"/>
            </a:endParaRPr>
          </a:p>
        </p:txBody>
      </p:sp>
      <p:sp>
        <p:nvSpPr>
          <p:cNvPr id="22531" name="Oval 5"/>
          <p:cNvSpPr>
            <a:spLocks noChangeArrowheads="1"/>
          </p:cNvSpPr>
          <p:nvPr/>
        </p:nvSpPr>
        <p:spPr bwMode="auto">
          <a:xfrm>
            <a:off x="1295400" y="4362450"/>
            <a:ext cx="1404937" cy="13684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Médico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endParaRPr lang="pt-BR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3100388" y="4890655"/>
            <a:ext cx="1657350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 flipH="1">
            <a:off x="3033713" y="5153891"/>
            <a:ext cx="1657350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2534" name="Oval 8"/>
          <p:cNvSpPr>
            <a:spLocks noChangeArrowheads="1"/>
          </p:cNvSpPr>
          <p:nvPr/>
        </p:nvSpPr>
        <p:spPr bwMode="auto">
          <a:xfrm>
            <a:off x="3190875" y="1288197"/>
            <a:ext cx="1477962" cy="13795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2800" dirty="0">
              <a:latin typeface="Comic Sans MS" pitchFamily="66" charset="0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Médico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endParaRPr lang="pt-BR" sz="2800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22535" name="Oval 9"/>
          <p:cNvSpPr>
            <a:spLocks noChangeArrowheads="1"/>
          </p:cNvSpPr>
          <p:nvPr/>
        </p:nvSpPr>
        <p:spPr bwMode="auto">
          <a:xfrm>
            <a:off x="5638800" y="4362450"/>
            <a:ext cx="1368425" cy="13684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Paciente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4128655" y="2788083"/>
            <a:ext cx="2049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600" b="1" dirty="0">
                <a:latin typeface="Verdana" pitchFamily="34" charset="0"/>
              </a:rPr>
              <a:t>Relação vertical (antiga)</a:t>
            </a:r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3948545" y="2788083"/>
            <a:ext cx="0" cy="504825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2538" name="Oval 12"/>
          <p:cNvSpPr>
            <a:spLocks noChangeArrowheads="1"/>
          </p:cNvSpPr>
          <p:nvPr/>
        </p:nvSpPr>
        <p:spPr bwMode="auto">
          <a:xfrm>
            <a:off x="3461976" y="3404394"/>
            <a:ext cx="973137" cy="896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2800">
              <a:latin typeface="Comic Sans MS" pitchFamily="66" charset="0"/>
            </a:endParaRPr>
          </a:p>
          <a:p>
            <a:pPr algn="ctr" eaLnBrk="0" hangingPunct="0"/>
            <a:endParaRPr lang="pt-BR" sz="2800">
              <a:latin typeface="Comic Sans MS" pitchFamily="66" charset="0"/>
            </a:endParaRPr>
          </a:p>
          <a:p>
            <a:pPr algn="ctr" eaLnBrk="0" hangingPunct="0"/>
            <a:endParaRPr lang="pt-BR" sz="2800">
              <a:latin typeface="Comic Sans MS" pitchFamily="66" charset="0"/>
            </a:endParaRPr>
          </a:p>
          <a:p>
            <a:pPr algn="ctr" eaLnBrk="0" hangingPunct="0"/>
            <a:endParaRPr lang="pt-BR" sz="2800">
              <a:latin typeface="Comic Sans MS" pitchFamily="66" charset="0"/>
            </a:endParaRP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3578657" y="3759626"/>
            <a:ext cx="739775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 dirty="0">
                <a:solidFill>
                  <a:schemeClr val="bg1"/>
                </a:solidFill>
              </a:rPr>
              <a:t>Paciente</a:t>
            </a: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1295400" y="4572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Acesso a informação e novos paradigmas </a:t>
            </a:r>
          </a:p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na relação médico/paciente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1066800" y="762000"/>
            <a:ext cx="7669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solidFill>
                  <a:srgbClr val="0000FF"/>
                </a:solidFill>
              </a:rPr>
              <a:t>Novos paradigmas nas práticas de saúde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336964" y="1815221"/>
            <a:ext cx="7043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6666"/>
                </a:solidFill>
              </a:rPr>
              <a:t>Transmissão remota de procedimentos propedêuticos</a:t>
            </a:r>
          </a:p>
          <a:p>
            <a:r>
              <a:rPr lang="pt-BR" sz="2400" b="1" dirty="0">
                <a:solidFill>
                  <a:srgbClr val="006666"/>
                </a:solidFill>
              </a:rPr>
              <a:t>terapêuticos e de resultados de exames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336964" y="2990632"/>
            <a:ext cx="7407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6666"/>
                </a:solidFill>
              </a:rPr>
              <a:t>Educação a distância na área de saúde – certificação dos </a:t>
            </a:r>
          </a:p>
          <a:p>
            <a:r>
              <a:rPr lang="pt-BR" sz="2400" b="1" dirty="0">
                <a:solidFill>
                  <a:srgbClr val="006666"/>
                </a:solidFill>
              </a:rPr>
              <a:t>cursos - legislação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336964" y="4239767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rgbClr val="006666"/>
                </a:solidFill>
              </a:rPr>
              <a:t>Certificação e </a:t>
            </a:r>
            <a:r>
              <a:rPr lang="pt-BR" sz="2400" b="1" dirty="0" err="1">
                <a:solidFill>
                  <a:srgbClr val="006666"/>
                </a:solidFill>
              </a:rPr>
              <a:t>Recertificação</a:t>
            </a:r>
            <a:r>
              <a:rPr lang="pt-BR" sz="2400" b="1" dirty="0">
                <a:solidFill>
                  <a:srgbClr val="006666"/>
                </a:solidFill>
              </a:rPr>
              <a:t> profissional a distância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1050925" y="459432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Normas para garantir privacidade e confidencialidade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431925" y="1221214"/>
            <a:ext cx="7178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>
                <a:solidFill>
                  <a:srgbClr val="0000FF"/>
                </a:solidFill>
              </a:rPr>
              <a:t>Acesso restrito e limitado a cada perfil de usuário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409700" y="1854874"/>
            <a:ext cx="7331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>
                <a:solidFill>
                  <a:srgbClr val="0000FF"/>
                </a:solidFill>
              </a:rPr>
              <a:t>Senha de acesso – o médico deve entrar pessoalmente com os dados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431925" y="2685871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dirty="0">
                <a:solidFill>
                  <a:srgbClr val="0000FF"/>
                </a:solidFill>
              </a:rPr>
              <a:t>A senha do funcionário administrativo deve ser delegada e controlada pela senha do médico a quem o profissional está subordinado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447800" y="3886200"/>
            <a:ext cx="7292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dirty="0">
                <a:solidFill>
                  <a:srgbClr val="0000FF"/>
                </a:solidFill>
              </a:rPr>
              <a:t>Deve constar da trilha de auditoria quem entrou com a informação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702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1447800" y="4717197"/>
            <a:ext cx="6721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>
                <a:solidFill>
                  <a:srgbClr val="0000FF"/>
                </a:solidFill>
              </a:rPr>
              <a:t>Todos os funcionários administrativos e técnicos que tiverem acesso aos dados deverão assinar termo de confidencialidade e não-divulgação (norma ISSO/IEC 17799)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Normas para garantir privacidade e confidencialidade</a:t>
            </a: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371600" y="969818"/>
            <a:ext cx="7086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pt-BR" sz="2000" dirty="0">
                <a:solidFill>
                  <a:srgbClr val="0000FF"/>
                </a:solidFill>
              </a:rPr>
              <a:t>O sistema de informações deverá possuir registro (</a:t>
            </a:r>
            <a:r>
              <a:rPr lang="pt-BR" sz="2000" i="1" dirty="0" err="1">
                <a:solidFill>
                  <a:srgbClr val="0000FF"/>
                </a:solidFill>
              </a:rPr>
              <a:t>log</a:t>
            </a:r>
            <a:r>
              <a:rPr lang="pt-BR" sz="2000" i="1" dirty="0">
                <a:solidFill>
                  <a:srgbClr val="0000FF"/>
                </a:solidFill>
              </a:rPr>
              <a:t>)</a:t>
            </a:r>
            <a:r>
              <a:rPr lang="pt-BR" sz="2000" dirty="0">
                <a:solidFill>
                  <a:srgbClr val="0000FF"/>
                </a:solidFill>
              </a:rPr>
              <a:t> de eventos, conforme prevê a norma ISO/IEC 17799. Estes registros devem conter: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solidFill>
                  <a:srgbClr val="0000FF"/>
                </a:solidFill>
              </a:rPr>
              <a:t> </a:t>
            </a:r>
            <a:r>
              <a:rPr lang="pt-BR" sz="2000" dirty="0" smtClean="0">
                <a:solidFill>
                  <a:srgbClr val="0000FF"/>
                </a:solidFill>
              </a:rPr>
              <a:t>A </a:t>
            </a:r>
            <a:r>
              <a:rPr lang="pt-BR" sz="2000" dirty="0">
                <a:solidFill>
                  <a:srgbClr val="0000FF"/>
                </a:solidFill>
              </a:rPr>
              <a:t>identificação dos usuários do sistema;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solidFill>
                  <a:srgbClr val="0000FF"/>
                </a:solidFill>
              </a:rPr>
              <a:t>Datas e horários de entrada (</a:t>
            </a:r>
            <a:r>
              <a:rPr lang="pt-BR" sz="2000" i="1" dirty="0" err="1">
                <a:solidFill>
                  <a:srgbClr val="0000FF"/>
                </a:solidFill>
              </a:rPr>
              <a:t>log-on</a:t>
            </a:r>
            <a:r>
              <a:rPr lang="pt-BR" sz="2000" dirty="0">
                <a:solidFill>
                  <a:srgbClr val="0000FF"/>
                </a:solidFill>
              </a:rPr>
              <a:t>) e saída (</a:t>
            </a:r>
            <a:r>
              <a:rPr lang="pt-BR" sz="2000" i="1" dirty="0" err="1">
                <a:solidFill>
                  <a:srgbClr val="0000FF"/>
                </a:solidFill>
              </a:rPr>
              <a:t>log-off</a:t>
            </a:r>
            <a:r>
              <a:rPr lang="pt-BR" sz="2000" dirty="0">
                <a:solidFill>
                  <a:srgbClr val="0000FF"/>
                </a:solidFill>
              </a:rPr>
              <a:t>) no sistema;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solidFill>
                  <a:srgbClr val="0000FF"/>
                </a:solidFill>
              </a:rPr>
              <a:t>Identidade do terminal e, quando possível, a sua localização;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solidFill>
                  <a:srgbClr val="0000FF"/>
                </a:solidFill>
              </a:rPr>
              <a:t>Registro das tentativas aceitas e rejeitadas de acesso ao sistema;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>
                <a:solidFill>
                  <a:srgbClr val="0000FF"/>
                </a:solidFill>
              </a:rPr>
              <a:t>Registro das tentativas de acesso a outros recursos e dados, aceitas e rejeitadas.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3"/>
          <p:cNvSpPr txBox="1">
            <a:spLocks noChangeArrowheads="1"/>
          </p:cNvSpPr>
          <p:nvPr/>
        </p:nvSpPr>
        <p:spPr bwMode="auto">
          <a:xfrm>
            <a:off x="1143000" y="459432"/>
            <a:ext cx="7407275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</a:rPr>
              <a:t>Normas para garantir privacidade e confidencialidade</a:t>
            </a:r>
          </a:p>
        </p:txBody>
      </p:sp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1143000" y="1388615"/>
            <a:ext cx="7407275" cy="175432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O registro </a:t>
            </a:r>
            <a:r>
              <a:rPr lang="pt-BR" sz="2400" dirty="0" smtClean="0">
                <a:solidFill>
                  <a:schemeClr val="bg1"/>
                </a:solidFill>
              </a:rPr>
              <a:t>eletrônico </a:t>
            </a:r>
            <a:r>
              <a:rPr lang="pt-BR" sz="2400" dirty="0">
                <a:solidFill>
                  <a:schemeClr val="bg1"/>
                </a:solidFill>
              </a:rPr>
              <a:t>de dados deve ser mantido por tempo indeterminado, para garantir investigações futuras e monitoração do controle de acesso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1143000" y="3359586"/>
            <a:ext cx="7407275" cy="22510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Para a transmissão remota de dados, o sistema deverá possuir um certificado digital de aplicação única, emitido por uma AC (Autoridade Certificadora) credenciada pelo ITI responsável pela AC Raiz da estrutura do </a:t>
            </a:r>
            <a:r>
              <a:rPr lang="pt-BR" sz="2400" dirty="0" err="1">
                <a:solidFill>
                  <a:schemeClr val="bg1"/>
                </a:solidFill>
              </a:rPr>
              <a:t>ICP-Brasil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423" y="1093437"/>
            <a:ext cx="2877600" cy="3935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78106"/>
            <a:ext cx="3608710" cy="544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/>
          </p:cNvSpPr>
          <p:nvPr/>
        </p:nvSpPr>
        <p:spPr bwMode="auto">
          <a:xfrm>
            <a:off x="728887" y="504527"/>
            <a:ext cx="467647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rgbClr val="0E002D"/>
                </a:solidFill>
                <a:latin typeface="Helvetica" charset="0"/>
                <a:ea typeface="MS PGothic" pitchFamily="34" charset="-128"/>
                <a:sym typeface="Helvetica" charset="0"/>
              </a:rPr>
              <a:t>Regulação Ética da Telemedicina no Brasil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3508251" y="1093437"/>
            <a:ext cx="5468318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600" b="1" dirty="0" err="1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Artigos</a:t>
            </a:r>
            <a:r>
              <a:rPr lang="en-US" sz="1600" b="1" dirty="0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 </a:t>
            </a:r>
            <a:r>
              <a:rPr lang="en-US" sz="1600" b="1" dirty="0" err="1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sobre</a:t>
            </a:r>
            <a:r>
              <a:rPr lang="en-US" sz="1600" b="1" dirty="0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 </a:t>
            </a:r>
            <a:r>
              <a:rPr lang="en-US" sz="1600" b="1" dirty="0" err="1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telemedicina</a:t>
            </a:r>
            <a:r>
              <a:rPr lang="en-US" sz="1600" b="1" dirty="0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 no </a:t>
            </a:r>
            <a:r>
              <a:rPr lang="en-US" sz="1600" b="1" dirty="0" err="1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Código</a:t>
            </a:r>
            <a:r>
              <a:rPr lang="en-US" sz="1600" b="1" dirty="0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 de </a:t>
            </a:r>
            <a:r>
              <a:rPr lang="en-US" sz="1600" b="1" dirty="0" err="1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Ética</a:t>
            </a:r>
            <a:r>
              <a:rPr lang="en-US" sz="1600" b="1" dirty="0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 </a:t>
            </a:r>
            <a:r>
              <a:rPr lang="en-US" sz="1600" b="1" dirty="0" err="1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Médica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Hei" charset="-122"/>
                <a:sym typeface="Hei" charset="-122"/>
              </a:rPr>
              <a:t>:</a:t>
            </a: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3608710" y="1972182"/>
            <a:ext cx="5054203" cy="1519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1400" b="1" u="sng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Art. </a:t>
            </a:r>
            <a:r>
              <a:rPr lang="en-US" sz="1400" b="1" u="sng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37 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: </a:t>
            </a:r>
            <a:r>
              <a:rPr lang="en-US" sz="1400" b="1" dirty="0" smtClean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É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vedado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ao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médico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:</a:t>
            </a:r>
          </a:p>
          <a:p>
            <a:pPr algn="l"/>
            <a:r>
              <a:rPr lang="en-US" sz="1400" b="1" u="sng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Prescrever</a:t>
            </a:r>
            <a:r>
              <a:rPr lang="en-US" sz="1400" b="1" u="sng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u="sng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tratamento</a:t>
            </a:r>
            <a:r>
              <a:rPr lang="en-US" sz="1400" b="1" u="sng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u="sng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ou</a:t>
            </a:r>
            <a:r>
              <a:rPr lang="en-US" sz="1400" b="1" u="sng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u="sng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outros</a:t>
            </a:r>
            <a:r>
              <a:rPr lang="en-US" sz="1400" b="1" u="sng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u="sng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procedimentos</a:t>
            </a:r>
            <a:r>
              <a:rPr lang="en-US" sz="1400" b="1" u="sng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u="sng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sem</a:t>
            </a:r>
            <a:r>
              <a:rPr lang="en-US" sz="1400" b="1" u="sng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o </a:t>
            </a:r>
            <a:r>
              <a:rPr lang="en-US" sz="1400" b="1" u="sng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exame</a:t>
            </a:r>
            <a:r>
              <a:rPr lang="en-US" sz="1400" b="1" u="sng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u="sng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direto</a:t>
            </a:r>
            <a:r>
              <a:rPr lang="en-US" sz="1400" b="1" u="sng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do </a:t>
            </a:r>
            <a:r>
              <a:rPr lang="en-US" sz="1400" b="1" u="sng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paciente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, salvo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em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casos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de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urgência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ou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emergência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e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impossibilidade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comprovada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de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realizá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-lo,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devendo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,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neste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caso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,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fazê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-lo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imediatamente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após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cessar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o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impedimento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.</a:t>
            </a:r>
          </a:p>
          <a:p>
            <a:pPr algn="l"/>
            <a:r>
              <a:rPr lang="en-US" sz="1400" b="1" u="sng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Parágrafo</a:t>
            </a:r>
            <a:r>
              <a:rPr lang="en-US" sz="1400" b="1" u="sng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u="sng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único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. O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atendimento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médico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à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distância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,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nos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moldes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da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telemedicina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ou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outro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método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,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dar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-se-á sob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regulamentação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do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Conselho</a:t>
            </a:r>
            <a:r>
              <a:rPr lang="en-US" sz="1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Federal de </a:t>
            </a:r>
            <a:r>
              <a:rPr lang="en-US" sz="1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Medicina</a:t>
            </a:r>
            <a:r>
              <a:rPr lang="en-US" sz="1400" b="1" dirty="0">
                <a:solidFill>
                  <a:srgbClr val="0E002D"/>
                </a:solidFill>
                <a:latin typeface="Helvetica" charset="0"/>
                <a:ea typeface="MS PGothic" pitchFamily="34" charset="-128"/>
                <a:sym typeface="Helvetica" charset="0"/>
              </a:rPr>
              <a:t>. </a:t>
            </a:r>
          </a:p>
        </p:txBody>
      </p:sp>
      <p:sp>
        <p:nvSpPr>
          <p:cNvPr id="34824" name="Rectangle 8"/>
          <p:cNvSpPr>
            <a:spLocks/>
          </p:cNvSpPr>
          <p:nvPr/>
        </p:nvSpPr>
        <p:spPr bwMode="auto">
          <a:xfrm>
            <a:off x="3002608" y="4366172"/>
            <a:ext cx="6480721" cy="6630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955443" bIns="0" anchor="ctr"/>
          <a:lstStyle/>
          <a:p>
            <a:pPr marL="750067"/>
            <a:r>
              <a:rPr lang="en-US" sz="1400" b="1" u="sng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Art. 114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Consultar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,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diagnosticar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ou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prescrever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por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qualquer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meio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de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comunicação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 de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Helvetica" charset="0"/>
              </a:rPr>
              <a:t>massa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" pitchFamily="34" charset="0"/>
              </a:rPr>
              <a:t>.</a:t>
            </a:r>
          </a:p>
          <a:p>
            <a:pPr marL="750067"/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Resoluções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 </a:t>
            </a:r>
          </a:p>
          <a:p>
            <a:pPr marL="750067"/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1643/2002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telemedicina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, 1821/2007 (RES), 1890/2009 (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tele-radiologia</a:t>
            </a:r>
            <a:r>
              <a:rPr lang="en-US" sz="1400" b="1" dirty="0" smtClean="0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)</a:t>
            </a:r>
          </a:p>
          <a:p>
            <a:pPr marL="750067"/>
            <a:endParaRPr lang="en-US" sz="1400" b="1" dirty="0">
              <a:solidFill>
                <a:schemeClr val="tx2"/>
              </a:solidFill>
              <a:latin typeface="Optima" charset="0"/>
              <a:ea typeface="MS PGothic" pitchFamily="34" charset="-128"/>
              <a:sym typeface="Arial Bold" charset="0"/>
            </a:endParaRPr>
          </a:p>
          <a:p>
            <a:pPr marL="750067"/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Outros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dispositivos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legais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: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Constituição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 Federal,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Código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 civil, </a:t>
            </a:r>
            <a:r>
              <a:rPr lang="en-US" sz="1400" b="1" dirty="0" err="1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Código</a:t>
            </a:r>
            <a:r>
              <a:rPr lang="en-US" sz="1400" b="1" dirty="0">
                <a:solidFill>
                  <a:schemeClr val="tx2"/>
                </a:solidFill>
                <a:latin typeface="Optima" charset="0"/>
                <a:ea typeface="MS PGothic" pitchFamily="34" charset="-128"/>
                <a:sym typeface="Arial Bold" charset="0"/>
              </a:rPr>
              <a:t> penal. </a:t>
            </a:r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8167316" y="6415981"/>
            <a:ext cx="809253" cy="2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1400" dirty="0" err="1">
                <a:latin typeface="Optima" charset="0"/>
              </a:rPr>
              <a:t>csouza</a:t>
            </a:r>
            <a:endParaRPr lang="en-US" sz="1400" dirty="0">
              <a:latin typeface="Optima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7572375" cy="9223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 b="1" dirty="0" smtClean="0">
                <a:solidFill>
                  <a:srgbClr val="C00000"/>
                </a:solidFill>
              </a:rPr>
              <a:t>Definição de </a:t>
            </a:r>
            <a:r>
              <a:rPr lang="pt-BR" sz="3100" b="1" dirty="0" err="1" smtClean="0">
                <a:solidFill>
                  <a:srgbClr val="C00000"/>
                </a:solidFill>
              </a:rPr>
              <a:t>Telemedicina</a:t>
            </a:r>
            <a:r>
              <a:rPr lang="pt-BR" sz="3100" b="1" dirty="0" smtClean="0">
                <a:solidFill>
                  <a:srgbClr val="C00000"/>
                </a:solidFill>
              </a:rPr>
              <a:t> e </a:t>
            </a:r>
            <a:r>
              <a:rPr lang="pt-BR" sz="3100" b="1" dirty="0" err="1" smtClean="0">
                <a:solidFill>
                  <a:srgbClr val="C00000"/>
                </a:solidFill>
              </a:rPr>
              <a:t>Telessaúde</a:t>
            </a:r>
            <a:endParaRPr lang="pt-BR" sz="3100" b="1" dirty="0">
              <a:solidFill>
                <a:srgbClr val="C00000"/>
              </a:solidFill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785813" y="1643063"/>
            <a:ext cx="774541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World </a:t>
            </a:r>
            <a:r>
              <a:rPr lang="pt-BR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Health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pt-BR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Organization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indent="449263" algn="just" eaLnBrk="0" hangingPunct="0">
              <a:defRPr/>
            </a:pPr>
            <a:endParaRPr lang="pt-BR" sz="1200" dirty="0">
              <a:latin typeface="Arial" charset="0"/>
              <a:ea typeface="Calibri" pitchFamily="34" charset="0"/>
              <a:cs typeface="Arial" charset="0"/>
            </a:endParaRPr>
          </a:p>
          <a:p>
            <a:pPr indent="449263" algn="just" eaLnBrk="0" hangingPunct="0">
              <a:defRPr/>
            </a:pP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Não h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á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 uma 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ú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nica defini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ão para 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“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telemedicina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”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 ou 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“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telessa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ú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de, e em publica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ões recentes, utiliza ambos como sinônimos, embora reconhecendo que 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“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telemedicina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”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 pode ter um sentido mais restrito, da aten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ão 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à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 sa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ú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de prestada apenas pelo m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é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dico. </a:t>
            </a:r>
          </a:p>
          <a:p>
            <a:pPr indent="449263" algn="just" eaLnBrk="0" hangingPunct="0">
              <a:defRPr/>
            </a:pP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A OMS adota a seguinte defini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ão, ap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ó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s uma revisão de literatura em que foram encontradas 104 diferentes defini</a:t>
            </a:r>
            <a:r>
              <a:rPr lang="pt-BR" sz="1400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ões</a:t>
            </a:r>
            <a:r>
              <a:rPr lang="pt-BR" sz="1400" dirty="0">
                <a:latin typeface="Arial" charset="0"/>
                <a:ea typeface="Calibri" pitchFamily="34" charset="0"/>
                <a:cs typeface="Arial" charset="0"/>
              </a:rPr>
              <a:t>:</a:t>
            </a:r>
          </a:p>
          <a:p>
            <a:pPr indent="449263" algn="just" eaLnBrk="0" hangingPunct="0">
              <a:defRPr/>
            </a:pPr>
            <a:endParaRPr lang="pt-BR" sz="1400" b="1" dirty="0">
              <a:latin typeface="Arial" charset="0"/>
              <a:ea typeface="Calibri" pitchFamily="34" charset="0"/>
              <a:cs typeface="Arial" charset="0"/>
            </a:endParaRPr>
          </a:p>
          <a:p>
            <a:pPr indent="449263" algn="just" eaLnBrk="0" hangingPunct="0">
              <a:defRPr/>
            </a:pP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“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oferta de servi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os de aten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ão 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à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 sa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ú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de, nas situa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ões em que a distância 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é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 um fator cr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í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tico, por profissionais de sa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ú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de, utilizando tecnologias de informa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ão e comunica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ão para a troca de informa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ões necess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á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rias para o diagn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ó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stico, tratamento  e preven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ão de doen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as, para pesquisas e avalia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ão e para a educa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ç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ão continuada dos provedores e profissionais de sa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ú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de,  com o objetivo maior de promover a melhoria da sa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ú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de dos indiv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í</a:t>
            </a:r>
            <a:r>
              <a:rPr lang="pt-BR" b="1" dirty="0">
                <a:latin typeface="Arial" charset="0"/>
                <a:ea typeface="Calibri" pitchFamily="34" charset="0"/>
                <a:cs typeface="Arial" charset="0"/>
              </a:rPr>
              <a:t>duos e das comunidades.</a:t>
            </a:r>
            <a:r>
              <a:rPr lang="pt-BR" b="1" dirty="0">
                <a:latin typeface="Calibri" pitchFamily="34" charset="0"/>
                <a:ea typeface="Calibri" pitchFamily="34" charset="0"/>
                <a:cs typeface="Arial" charset="0"/>
              </a:rPr>
              <a:t>”</a:t>
            </a:r>
            <a:endParaRPr lang="pt-BR" b="1" dirty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1730127" y="247799"/>
            <a:ext cx="5535170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 err="1">
                <a:latin typeface="Helvetica" charset="0"/>
                <a:ea typeface="MS PGothic" pitchFamily="34" charset="-128"/>
                <a:sym typeface="Helvetica" charset="0"/>
              </a:rPr>
              <a:t>Implicações</a:t>
            </a:r>
            <a:r>
              <a:rPr lang="en-US" sz="2800" b="1" dirty="0">
                <a:latin typeface="Helvetica" charset="0"/>
                <a:ea typeface="MS PGothic" pitchFamily="34" charset="-128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ea typeface="MS PGothic" pitchFamily="34" charset="-128"/>
                <a:sym typeface="Helvetica" charset="0"/>
              </a:rPr>
              <a:t>Éticas</a:t>
            </a:r>
            <a:r>
              <a:rPr lang="en-US" sz="2800" b="1" dirty="0">
                <a:latin typeface="Helvetica" charset="0"/>
                <a:ea typeface="MS PGothic" pitchFamily="34" charset="-128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ea typeface="MS PGothic" pitchFamily="34" charset="-128"/>
                <a:sym typeface="Helvetica" charset="0"/>
              </a:rPr>
              <a:t>na</a:t>
            </a:r>
            <a:r>
              <a:rPr lang="en-US" sz="2800" b="1" dirty="0">
                <a:latin typeface="Helvetica" charset="0"/>
                <a:ea typeface="MS PGothic" pitchFamily="34" charset="-128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ea typeface="MS PGothic" pitchFamily="34" charset="-128"/>
                <a:sym typeface="Helvetica" charset="0"/>
              </a:rPr>
              <a:t>prática</a:t>
            </a:r>
            <a:r>
              <a:rPr lang="en-US" sz="2800" b="1" dirty="0">
                <a:latin typeface="Helvetica" charset="0"/>
                <a:ea typeface="MS PGothic" pitchFamily="34" charset="-128"/>
                <a:sym typeface="Helvetica" charset="0"/>
              </a:rPr>
              <a:t> </a:t>
            </a:r>
            <a:r>
              <a:rPr lang="en-US" sz="2800" b="1" dirty="0" err="1">
                <a:latin typeface="Helvetica" charset="0"/>
                <a:ea typeface="MS PGothic" pitchFamily="34" charset="-128"/>
                <a:sym typeface="Helvetica" charset="0"/>
              </a:rPr>
              <a:t>da</a:t>
            </a:r>
            <a:endParaRPr lang="en-US" sz="2800" b="1" dirty="0">
              <a:latin typeface="Helvetica" charset="0"/>
              <a:ea typeface="MS PGothic" pitchFamily="34" charset="-128"/>
              <a:sym typeface="Helvetica" charset="0"/>
            </a:endParaRPr>
          </a:p>
          <a:p>
            <a:r>
              <a:rPr lang="en-US" sz="2800" b="1" dirty="0" err="1">
                <a:latin typeface="Helvetica" charset="0"/>
                <a:ea typeface="MS PGothic" pitchFamily="34" charset="-128"/>
                <a:sym typeface="Helvetica" charset="0"/>
              </a:rPr>
              <a:t>Telemedicina</a:t>
            </a:r>
            <a:r>
              <a:rPr lang="en-US" sz="2800" b="1" dirty="0">
                <a:latin typeface="Helvetica" charset="0"/>
                <a:ea typeface="MS PGothic" pitchFamily="34" charset="-128"/>
                <a:sym typeface="Helvetica" charset="0"/>
              </a:rPr>
              <a:t> e </a:t>
            </a:r>
            <a:r>
              <a:rPr lang="en-US" sz="2800" b="1" dirty="0" err="1">
                <a:latin typeface="Helvetica" charset="0"/>
                <a:ea typeface="MS PGothic" pitchFamily="34" charset="-128"/>
                <a:sym typeface="Helvetica" charset="0"/>
              </a:rPr>
              <a:t>Telessaúde</a:t>
            </a:r>
            <a:endParaRPr lang="en-US" sz="2800" b="1" dirty="0">
              <a:latin typeface="Helvetica" charset="0"/>
              <a:ea typeface="MS PGothic" pitchFamily="34" charset="-128"/>
              <a:sym typeface="Helvetica" charset="0"/>
            </a:endParaRPr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217661" y="2350740"/>
            <a:ext cx="8465344" cy="455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7881" indent="-267881">
              <a:spcBef>
                <a:spcPts val="2953"/>
              </a:spcBef>
              <a:buClr>
                <a:srgbClr val="000000"/>
              </a:buClr>
              <a:buSzPct val="100000"/>
              <a:buFont typeface="Helvetica Light" charset="0"/>
              <a:buChar char="•"/>
            </a:pP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Nas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relações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com o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paciente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por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meio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das TICs.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162967" y="3043907"/>
            <a:ext cx="8981033" cy="839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7881" indent="-267881">
              <a:spcBef>
                <a:spcPts val="2953"/>
              </a:spcBef>
              <a:buClr>
                <a:srgbClr val="000000"/>
              </a:buClr>
              <a:buSzPct val="100000"/>
              <a:buFont typeface="Helvetica Light" charset="0"/>
              <a:buChar char="•"/>
            </a:pPr>
            <a:r>
              <a:rPr lang="en-US" sz="2500" dirty="0" smtClean="0">
                <a:latin typeface="Helvetica Light" charset="0"/>
                <a:ea typeface="MS PGothic" pitchFamily="34" charset="-128"/>
                <a:sym typeface="Helvetica Light" charset="0"/>
              </a:rPr>
              <a:t>Na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captura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de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imagens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e dados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durante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a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transmissão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.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162967" y="3883298"/>
            <a:ext cx="7884914" cy="839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7881" indent="-267881">
              <a:spcBef>
                <a:spcPts val="2953"/>
              </a:spcBef>
              <a:buClr>
                <a:srgbClr val="000000"/>
              </a:buClr>
              <a:buSzPct val="100000"/>
              <a:buFont typeface="Helvetica Light" charset="0"/>
              <a:buChar char="•"/>
            </a:pP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Vazamento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de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informações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durante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a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discussão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de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casos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clínicos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.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162967" y="4933651"/>
            <a:ext cx="8840391" cy="839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67881" indent="-267881">
              <a:spcBef>
                <a:spcPts val="2953"/>
              </a:spcBef>
              <a:buClr>
                <a:srgbClr val="000000"/>
              </a:buClr>
              <a:buSzPct val="100000"/>
              <a:buFont typeface="Helvetica Light" charset="0"/>
              <a:buChar char="•"/>
            </a:pP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Presença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de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terceiros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(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técnicos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)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nas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 </a:t>
            </a:r>
            <a:r>
              <a:rPr lang="en-US" sz="2500" dirty="0" err="1">
                <a:latin typeface="Helvetica Light" charset="0"/>
                <a:ea typeface="MS PGothic" pitchFamily="34" charset="-128"/>
                <a:sym typeface="Helvetica Light" charset="0"/>
              </a:rPr>
              <a:t>videoconferências</a:t>
            </a:r>
            <a:r>
              <a:rPr lang="en-US" sz="2500" dirty="0">
                <a:latin typeface="Helvetica Light" charset="0"/>
                <a:ea typeface="MS PGothic" pitchFamily="34" charset="-128"/>
                <a:sym typeface="Helvetica Light" charset="0"/>
              </a:rPr>
              <a:t>.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 flipH="1">
            <a:off x="217662" y="1263550"/>
            <a:ext cx="8679656" cy="839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sz="2500" b="1" dirty="0" err="1">
                <a:latin typeface="Helvetica" charset="0"/>
                <a:ea typeface="MS PGothic" pitchFamily="34" charset="-128"/>
                <a:sym typeface="Helvetica" charset="0"/>
              </a:rPr>
              <a:t>Risco</a:t>
            </a:r>
            <a:r>
              <a:rPr lang="en-US" sz="2500" b="1" dirty="0">
                <a:latin typeface="Helvetica" charset="0"/>
                <a:ea typeface="MS PGothic" pitchFamily="34" charset="-128"/>
                <a:sym typeface="Helvetica" charset="0"/>
              </a:rPr>
              <a:t> de </a:t>
            </a:r>
            <a:r>
              <a:rPr lang="en-US" sz="2500" b="1" dirty="0" err="1">
                <a:latin typeface="Helvetica" charset="0"/>
                <a:ea typeface="MS PGothic" pitchFamily="34" charset="-128"/>
                <a:sym typeface="Helvetica" charset="0"/>
              </a:rPr>
              <a:t>quebra</a:t>
            </a:r>
            <a:r>
              <a:rPr lang="en-US" sz="2500" b="1" dirty="0">
                <a:latin typeface="Helvetica" charset="0"/>
                <a:ea typeface="MS PGothic" pitchFamily="34" charset="-128"/>
                <a:sym typeface="Helvetica" charset="0"/>
              </a:rPr>
              <a:t> do </a:t>
            </a:r>
            <a:r>
              <a:rPr lang="en-US" sz="2500" b="1" dirty="0" err="1">
                <a:latin typeface="Helvetica" charset="0"/>
                <a:ea typeface="MS PGothic" pitchFamily="34" charset="-128"/>
                <a:sym typeface="Helvetica" charset="0"/>
              </a:rPr>
              <a:t>Segredo</a:t>
            </a:r>
            <a:r>
              <a:rPr lang="en-US" sz="2500" b="1" dirty="0">
                <a:latin typeface="Helvetica" charset="0"/>
                <a:ea typeface="MS PGothic" pitchFamily="34" charset="-128"/>
                <a:sym typeface="Helvetica" charset="0"/>
              </a:rPr>
              <a:t> </a:t>
            </a:r>
            <a:r>
              <a:rPr lang="en-US" sz="2500" b="1" dirty="0" err="1">
                <a:latin typeface="Helvetica" charset="0"/>
                <a:ea typeface="MS PGothic" pitchFamily="34" charset="-128"/>
                <a:sym typeface="Helvetica" charset="0"/>
              </a:rPr>
              <a:t>Profissional</a:t>
            </a:r>
            <a:r>
              <a:rPr lang="en-US" sz="2500" b="1" dirty="0">
                <a:latin typeface="Helvetica" charset="0"/>
                <a:ea typeface="MS PGothic" pitchFamily="34" charset="-128"/>
                <a:sym typeface="Helvetica" charset="0"/>
              </a:rPr>
              <a:t> e de </a:t>
            </a:r>
            <a:r>
              <a:rPr lang="en-US" sz="2500" b="1" dirty="0" err="1">
                <a:latin typeface="Helvetica" charset="0"/>
                <a:ea typeface="MS PGothic" pitchFamily="34" charset="-128"/>
                <a:sym typeface="Helvetica" charset="0"/>
              </a:rPr>
              <a:t>perda</a:t>
            </a:r>
            <a:r>
              <a:rPr lang="en-US" sz="2500" b="1" dirty="0">
                <a:latin typeface="Helvetica" charset="0"/>
                <a:ea typeface="MS PGothic" pitchFamily="34" charset="-128"/>
                <a:sym typeface="Helvetica" charset="0"/>
              </a:rPr>
              <a:t> </a:t>
            </a:r>
            <a:r>
              <a:rPr lang="en-US" sz="2500" b="1" dirty="0" err="1">
                <a:latin typeface="Helvetica" charset="0"/>
                <a:ea typeface="MS PGothic" pitchFamily="34" charset="-128"/>
                <a:sym typeface="Helvetica" charset="0"/>
              </a:rPr>
              <a:t>da</a:t>
            </a:r>
            <a:r>
              <a:rPr lang="en-US" sz="2500" b="1" dirty="0">
                <a:latin typeface="Helvetica" charset="0"/>
                <a:ea typeface="MS PGothic" pitchFamily="34" charset="-128"/>
                <a:sym typeface="Helvetica" charset="0"/>
              </a:rPr>
              <a:t> </a:t>
            </a:r>
            <a:r>
              <a:rPr lang="en-US" sz="2500" b="1" dirty="0" err="1">
                <a:latin typeface="Helvetica" charset="0"/>
                <a:ea typeface="MS PGothic" pitchFamily="34" charset="-128"/>
                <a:sym typeface="Helvetica" charset="0"/>
              </a:rPr>
              <a:t>Privacidade</a:t>
            </a:r>
            <a:r>
              <a:rPr lang="en-US" sz="2500" b="1" dirty="0">
                <a:latin typeface="Helvetica" charset="0"/>
                <a:ea typeface="MS PGothic" pitchFamily="34" charset="-128"/>
                <a:sym typeface="Helvetica" charset="0"/>
              </a:rPr>
              <a:t> e </a:t>
            </a:r>
            <a:r>
              <a:rPr lang="en-US" sz="2500" b="1" dirty="0" err="1">
                <a:latin typeface="Helvetica" charset="0"/>
                <a:ea typeface="MS PGothic" pitchFamily="34" charset="-128"/>
                <a:sym typeface="Helvetica" charset="0"/>
              </a:rPr>
              <a:t>da</a:t>
            </a:r>
            <a:r>
              <a:rPr lang="en-US" sz="2500" b="1" dirty="0">
                <a:latin typeface="Helvetica" charset="0"/>
                <a:ea typeface="MS PGothic" pitchFamily="34" charset="-128"/>
                <a:sym typeface="Helvetica" charset="0"/>
              </a:rPr>
              <a:t> </a:t>
            </a:r>
            <a:r>
              <a:rPr lang="en-US" sz="2500" b="1" dirty="0" err="1">
                <a:latin typeface="Helvetica" charset="0"/>
                <a:ea typeface="MS PGothic" pitchFamily="34" charset="-128"/>
                <a:sym typeface="Helvetica" charset="0"/>
              </a:rPr>
              <a:t>Confidencialidade</a:t>
            </a:r>
            <a:r>
              <a:rPr lang="en-US" sz="2500" b="1" dirty="0">
                <a:latin typeface="Helvetica" charset="0"/>
                <a:ea typeface="MS PGothic" pitchFamily="34" charset="-128"/>
                <a:sym typeface="Helvetica" charset="0"/>
              </a:rPr>
              <a:t> das </a:t>
            </a:r>
            <a:r>
              <a:rPr lang="en-US" sz="2500" b="1" dirty="0" err="1">
                <a:latin typeface="Helvetica" charset="0"/>
                <a:ea typeface="MS PGothic" pitchFamily="34" charset="-128"/>
                <a:sym typeface="Helvetica" charset="0"/>
              </a:rPr>
              <a:t>informações</a:t>
            </a:r>
            <a:r>
              <a:rPr lang="en-US" sz="2500" b="1" dirty="0">
                <a:latin typeface="Helvetica" charset="0"/>
                <a:ea typeface="MS PGothic" pitchFamily="34" charset="-128"/>
                <a:sym typeface="Helvetica" charset="0"/>
              </a:rPr>
              <a:t>: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8167316" y="6415981"/>
            <a:ext cx="809253" cy="2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1400" dirty="0" err="1">
                <a:latin typeface="Optima" charset="0"/>
              </a:rPr>
              <a:t>csouza</a:t>
            </a:r>
            <a:endParaRPr lang="en-US" sz="1400" dirty="0">
              <a:latin typeface="Optima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/>
          </p:cNvSpPr>
          <p:nvPr/>
        </p:nvSpPr>
        <p:spPr bwMode="auto">
          <a:xfrm>
            <a:off x="319237" y="1504652"/>
            <a:ext cx="8556873" cy="1884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>
              <a:lnSpc>
                <a:spcPct val="150000"/>
              </a:lnSpc>
            </a:pPr>
            <a:r>
              <a:rPr lang="ja-JP" altLang="en-US" sz="1700" dirty="0">
                <a:solidFill>
                  <a:srgbClr val="0E002D"/>
                </a:solidFill>
                <a:latin typeface="Arial" pitchFamily="34" charset="0"/>
                <a:ea typeface="MS PGothic" pitchFamily="34" charset="-128"/>
                <a:sym typeface="Helvetica" charset="0"/>
              </a:rPr>
              <a:t>“</a:t>
            </a:r>
            <a:r>
              <a:rPr lang="en-US" altLang="ja-JP" sz="1700" dirty="0" err="1">
                <a:solidFill>
                  <a:srgbClr val="0E002D"/>
                </a:solidFill>
                <a:latin typeface="Arial" pitchFamily="34" charset="0"/>
                <a:ea typeface="MS PGothic" pitchFamily="34" charset="-128"/>
                <a:sym typeface="Helvetica" charset="0"/>
              </a:rPr>
              <a:t>Parafraseando</a:t>
            </a:r>
            <a:r>
              <a:rPr lang="en-US" altLang="ja-JP" sz="1700" dirty="0">
                <a:solidFill>
                  <a:srgbClr val="0E002D"/>
                </a:solidFill>
                <a:latin typeface="Arial" pitchFamily="34" charset="0"/>
                <a:ea typeface="MS PGothic" pitchFamily="34" charset="-128"/>
                <a:sym typeface="Helvetica" charset="0"/>
              </a:rPr>
              <a:t> Potter, a e-</a:t>
            </a:r>
            <a:r>
              <a:rPr lang="en-US" altLang="ja-JP" sz="1700" dirty="0" err="1">
                <a:solidFill>
                  <a:srgbClr val="0E002D"/>
                </a:solidFill>
                <a:latin typeface="Arial" pitchFamily="34" charset="0"/>
                <a:ea typeface="MS PGothic" pitchFamily="34" charset="-128"/>
                <a:sym typeface="Helvetica" charset="0"/>
              </a:rPr>
              <a:t>Saúde</a:t>
            </a:r>
            <a:r>
              <a:rPr lang="en-US" altLang="ja-JP" sz="1700" dirty="0">
                <a:solidFill>
                  <a:srgbClr val="0E002D"/>
                </a:solidFill>
                <a:latin typeface="Arial" pitchFamily="34" charset="0"/>
                <a:ea typeface="MS PGothic" pitchFamily="34" charset="-128"/>
                <a:sym typeface="Helvetica" charset="0"/>
              </a:rPr>
              <a:t> </a:t>
            </a:r>
            <a:r>
              <a:rPr lang="en-US" altLang="ja-JP" sz="1700" dirty="0" err="1">
                <a:solidFill>
                  <a:srgbClr val="0E002D"/>
                </a:solidFill>
                <a:latin typeface="Arial" pitchFamily="34" charset="0"/>
                <a:ea typeface="MS PGothic" pitchFamily="34" charset="-128"/>
                <a:sym typeface="Helvetica" charset="0"/>
              </a:rPr>
              <a:t>ou</a:t>
            </a:r>
            <a:r>
              <a:rPr lang="en-US" altLang="ja-JP" sz="1700" dirty="0">
                <a:solidFill>
                  <a:srgbClr val="0E002D"/>
                </a:solidFill>
                <a:latin typeface="Arial" pitchFamily="34" charset="0"/>
                <a:ea typeface="MS PGothic" pitchFamily="34" charset="-128"/>
                <a:sym typeface="Helvetica" charset="0"/>
              </a:rPr>
              <a:t> </a:t>
            </a:r>
            <a:r>
              <a:rPr lang="en-US" altLang="ja-JP" sz="1700" i="1" dirty="0">
                <a:solidFill>
                  <a:srgbClr val="0E002D"/>
                </a:solidFill>
                <a:latin typeface="Arial" pitchFamily="34" charset="0"/>
                <a:ea typeface="MS PGothic" pitchFamily="34" charset="-128"/>
                <a:sym typeface="Helvetica" charset="0"/>
              </a:rPr>
              <a:t>e-Health </a:t>
            </a:r>
            <a:r>
              <a:rPr lang="en-US" altLang="ja-JP" sz="1700" dirty="0" err="1">
                <a:solidFill>
                  <a:srgbClr val="0E002D"/>
                </a:solidFill>
                <a:latin typeface="Optima" charset="0"/>
                <a:sym typeface="Helvetica" charset="0"/>
              </a:rPr>
              <a:t>pode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ser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pensada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como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uma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ponte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capaz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de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unir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a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frieza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da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técnica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/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tecnologia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e a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sensibilidade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das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profissões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de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saúde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,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promovendo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a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justiça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com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equidade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na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distribuição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dos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recursos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de </a:t>
            </a:r>
            <a:r>
              <a:rPr lang="en-US" altLang="ja-JP" sz="1700" dirty="0" err="1">
                <a:solidFill>
                  <a:srgbClr val="0E002D"/>
                </a:solidFill>
                <a:latin typeface="Helvetica" charset="0"/>
                <a:sym typeface="Helvetica" charset="0"/>
              </a:rPr>
              <a:t>saúde</a:t>
            </a:r>
            <a:r>
              <a:rPr lang="ja-JP" altLang="en-US" sz="1700" dirty="0">
                <a:solidFill>
                  <a:srgbClr val="0E002D"/>
                </a:solidFill>
                <a:latin typeface="Arial" pitchFamily="34" charset="0"/>
                <a:ea typeface="MS PGothic" pitchFamily="34" charset="-128"/>
                <a:sym typeface="Helvetica" charset="0"/>
              </a:rPr>
              <a:t>”</a:t>
            </a:r>
            <a:r>
              <a:rPr lang="en-US" altLang="ja-JP" sz="17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400" dirty="0" err="1">
                <a:solidFill>
                  <a:srgbClr val="0E002D"/>
                </a:solidFill>
                <a:latin typeface="Optima" charset="0"/>
                <a:sym typeface="Helvetica" charset="0"/>
              </a:rPr>
              <a:t>Cláudio</a:t>
            </a:r>
            <a:r>
              <a:rPr lang="en-US" sz="1400" dirty="0">
                <a:solidFill>
                  <a:srgbClr val="0E002D"/>
                </a:solidFill>
                <a:latin typeface="Helvetica" charset="0"/>
                <a:sym typeface="Helvetica" charset="0"/>
              </a:rPr>
              <a:t> de Souza</a:t>
            </a:r>
          </a:p>
        </p:txBody>
      </p:sp>
      <p:sp>
        <p:nvSpPr>
          <p:cNvPr id="35842" name="Rectangle 2"/>
          <p:cNvSpPr>
            <a:spLocks/>
          </p:cNvSpPr>
          <p:nvPr/>
        </p:nvSpPr>
        <p:spPr bwMode="auto">
          <a:xfrm>
            <a:off x="2926705" y="457646"/>
            <a:ext cx="2950146" cy="6920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500" b="1" dirty="0" err="1">
                <a:solidFill>
                  <a:srgbClr val="0E002D"/>
                </a:solidFill>
                <a:latin typeface="Helvetica" charset="0"/>
                <a:ea typeface="MS PGothic" pitchFamily="34" charset="-128"/>
                <a:sym typeface="Helvetica" charset="0"/>
              </a:rPr>
              <a:t>Conclusão</a:t>
            </a:r>
            <a:endParaRPr lang="en-US" sz="4500" b="1" dirty="0">
              <a:solidFill>
                <a:srgbClr val="0E002D"/>
              </a:solidFill>
              <a:latin typeface="Helvetica" charset="0"/>
              <a:ea typeface="MS PGothic" pitchFamily="34" charset="-128"/>
              <a:sym typeface="Helvetica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388" y="3631034"/>
            <a:ext cx="3773910" cy="237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/>
          </p:cNvSpPr>
          <p:nvPr/>
        </p:nvSpPr>
        <p:spPr bwMode="auto">
          <a:xfrm>
            <a:off x="6326684" y="3935760"/>
            <a:ext cx="2447851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700" dirty="0" err="1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MS PGothic" pitchFamily="34" charset="-128"/>
                <a:sym typeface="Optima" charset="0"/>
              </a:rPr>
              <a:t>Cultura</a:t>
            </a:r>
            <a:r>
              <a:rPr lang="en-US" sz="1700" dirty="0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MS PGothic" pitchFamily="34" charset="-128"/>
                <a:sym typeface="Optima" charset="0"/>
              </a:rPr>
              <a:t> </a:t>
            </a:r>
            <a:r>
              <a:rPr lang="en-US" sz="1700" dirty="0" err="1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MS PGothic" pitchFamily="34" charset="-128"/>
                <a:sym typeface="Optima" charset="0"/>
              </a:rPr>
              <a:t>Humanística</a:t>
            </a:r>
            <a:endParaRPr lang="en-US" sz="1700" dirty="0">
              <a:solidFill>
                <a:srgbClr val="0E00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tima" charset="0"/>
              <a:ea typeface="MS PGothic" pitchFamily="34" charset="-128"/>
              <a:sym typeface="Optima" charset="0"/>
            </a:endParaRP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420812" y="3935760"/>
            <a:ext cx="2625328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700" dirty="0" err="1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MS PGothic" pitchFamily="34" charset="-128"/>
                <a:sym typeface="Optima" charset="0"/>
              </a:rPr>
              <a:t>Cultura</a:t>
            </a:r>
            <a:r>
              <a:rPr lang="en-US" sz="1700" dirty="0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MS PGothic" pitchFamily="34" charset="-128"/>
                <a:sym typeface="Optima" charset="0"/>
              </a:rPr>
              <a:t> </a:t>
            </a:r>
            <a:r>
              <a:rPr lang="en-US" sz="1700" dirty="0" err="1">
                <a:solidFill>
                  <a:srgbClr val="0E002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tima" charset="0"/>
                <a:ea typeface="MS PGothic" pitchFamily="34" charset="-128"/>
                <a:sym typeface="Optima" charset="0"/>
              </a:rPr>
              <a:t>Científica</a:t>
            </a:r>
            <a:endParaRPr lang="en-US" sz="1700" dirty="0">
              <a:solidFill>
                <a:srgbClr val="0E002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Optima" charset="0"/>
              <a:ea typeface="MS PGothic" pitchFamily="34" charset="-128"/>
              <a:sym typeface="Optima" charset="0"/>
            </a:endParaRP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774651" y="6010796"/>
            <a:ext cx="6991945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40182">
              <a:lnSpc>
                <a:spcPct val="120000"/>
              </a:lnSpc>
            </a:pPr>
            <a:r>
              <a:rPr lang="en-US" sz="1400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Optima" charset="0"/>
              </a:rPr>
              <a:t>POTTER VR, 1971- Bioethics: a Bridge to the Future</a:t>
            </a:r>
          </a:p>
          <a:p>
            <a:pPr marL="40182">
              <a:lnSpc>
                <a:spcPct val="120000"/>
              </a:lnSpc>
            </a:pPr>
            <a:r>
              <a:rPr lang="en-US" sz="1400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Optima" charset="0"/>
              </a:rPr>
              <a:t>Helleger</a:t>
            </a:r>
            <a:r>
              <a:rPr lang="en-US" sz="1400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Optima" charset="0"/>
              </a:rPr>
              <a:t>, 1970 – </a:t>
            </a:r>
            <a:r>
              <a:rPr lang="en-US" sz="1400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Optima" charset="0"/>
              </a:rPr>
              <a:t>Instituto</a:t>
            </a:r>
            <a:r>
              <a:rPr lang="en-US" sz="1400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Optima" charset="0"/>
              </a:rPr>
              <a:t> Kennedy de </a:t>
            </a:r>
            <a:r>
              <a:rPr lang="en-US" sz="1400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Optima" charset="0"/>
              </a:rPr>
              <a:t>Ética</a:t>
            </a:r>
            <a:endParaRPr lang="en-US" sz="1400" dirty="0">
              <a:solidFill>
                <a:srgbClr val="0E002D"/>
              </a:solidFill>
              <a:latin typeface="Optima" charset="0"/>
              <a:ea typeface="MS PGothic" pitchFamily="34" charset="-128"/>
              <a:sym typeface="Optima" charset="0"/>
            </a:endParaRPr>
          </a:p>
        </p:txBody>
      </p:sp>
      <p:sp>
        <p:nvSpPr>
          <p:cNvPr id="35847" name="TextBox 1"/>
          <p:cNvSpPr txBox="1">
            <a:spLocks noChangeArrowheads="1"/>
          </p:cNvSpPr>
          <p:nvPr/>
        </p:nvSpPr>
        <p:spPr bwMode="auto">
          <a:xfrm>
            <a:off x="3508252" y="3125391"/>
            <a:ext cx="1519163" cy="3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000" b="1" dirty="0" err="1">
                <a:latin typeface="Optima" charset="0"/>
              </a:rPr>
              <a:t>Bioética</a:t>
            </a:r>
            <a:endParaRPr lang="en-US" sz="2000" b="1" dirty="0">
              <a:latin typeface="Optima" charset="0"/>
            </a:endParaRPr>
          </a:p>
        </p:txBody>
      </p:sp>
      <p:sp>
        <p:nvSpPr>
          <p:cNvPr id="35848" name="TextBox 2"/>
          <p:cNvSpPr txBox="1">
            <a:spLocks noChangeArrowheads="1"/>
          </p:cNvSpPr>
          <p:nvPr/>
        </p:nvSpPr>
        <p:spPr bwMode="auto">
          <a:xfrm>
            <a:off x="2495848" y="5201543"/>
            <a:ext cx="3543970" cy="5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1700" dirty="0" err="1">
                <a:solidFill>
                  <a:schemeClr val="bg2"/>
                </a:solidFill>
                <a:latin typeface="Optima" charset="0"/>
              </a:rPr>
              <a:t>Bioética</a:t>
            </a:r>
            <a:endParaRPr lang="en-US" sz="1700" dirty="0">
              <a:solidFill>
                <a:schemeClr val="bg2"/>
              </a:solidFill>
              <a:latin typeface="Optima" charset="0"/>
            </a:endParaRPr>
          </a:p>
          <a:p>
            <a:r>
              <a:rPr lang="en-US" sz="1700" dirty="0" err="1">
                <a:solidFill>
                  <a:schemeClr val="bg2"/>
                </a:solidFill>
                <a:latin typeface="Optima" charset="0"/>
              </a:rPr>
              <a:t>Telemedicina</a:t>
            </a:r>
            <a:r>
              <a:rPr lang="en-US" sz="1700" dirty="0">
                <a:solidFill>
                  <a:schemeClr val="bg2"/>
                </a:solidFill>
                <a:latin typeface="Optima" charset="0"/>
              </a:rPr>
              <a:t> / </a:t>
            </a:r>
            <a:r>
              <a:rPr lang="en-US" sz="1700" dirty="0" err="1">
                <a:solidFill>
                  <a:schemeClr val="bg2"/>
                </a:solidFill>
                <a:latin typeface="Optima" charset="0"/>
              </a:rPr>
              <a:t>Telessaúde</a:t>
            </a:r>
            <a:endParaRPr lang="en-US" sz="1700" dirty="0">
              <a:solidFill>
                <a:schemeClr val="bg2"/>
              </a:solidFill>
              <a:latin typeface="Optima" charset="0"/>
            </a:endParaRPr>
          </a:p>
        </p:txBody>
      </p:sp>
      <p:sp>
        <p:nvSpPr>
          <p:cNvPr id="35849" name="TextBox 3"/>
          <p:cNvSpPr txBox="1">
            <a:spLocks noChangeArrowheads="1"/>
          </p:cNvSpPr>
          <p:nvPr/>
        </p:nvSpPr>
        <p:spPr bwMode="auto">
          <a:xfrm>
            <a:off x="204267" y="4644555"/>
            <a:ext cx="2263307" cy="32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r>
              <a:rPr lang="en-US" sz="1700" b="1" dirty="0" err="1">
                <a:latin typeface="Optima" charset="0"/>
              </a:rPr>
              <a:t>Técnica</a:t>
            </a:r>
            <a:r>
              <a:rPr lang="en-US" sz="1700" b="1" dirty="0">
                <a:latin typeface="Optima" charset="0"/>
              </a:rPr>
              <a:t> / </a:t>
            </a:r>
            <a:r>
              <a:rPr lang="en-US" sz="1700" b="1" dirty="0" err="1">
                <a:latin typeface="Optima" charset="0"/>
              </a:rPr>
              <a:t>Tecnologia</a:t>
            </a:r>
            <a:endParaRPr lang="en-US" sz="1700" b="1" dirty="0">
              <a:latin typeface="Optima" charset="0"/>
            </a:endParaRPr>
          </a:p>
        </p:txBody>
      </p:sp>
      <p:sp>
        <p:nvSpPr>
          <p:cNvPr id="35850" name="TextBox 4"/>
          <p:cNvSpPr txBox="1">
            <a:spLocks noChangeArrowheads="1"/>
          </p:cNvSpPr>
          <p:nvPr/>
        </p:nvSpPr>
        <p:spPr bwMode="auto">
          <a:xfrm>
            <a:off x="6344543" y="4593208"/>
            <a:ext cx="2581796" cy="5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l"/>
            <a:r>
              <a:rPr lang="en-US" sz="1700" b="1" dirty="0" err="1">
                <a:latin typeface="Optima" charset="0"/>
              </a:rPr>
              <a:t>Medicina</a:t>
            </a:r>
            <a:r>
              <a:rPr lang="en-US" sz="1700" b="1" dirty="0">
                <a:latin typeface="Optima" charset="0"/>
              </a:rPr>
              <a:t> / </a:t>
            </a:r>
            <a:r>
              <a:rPr lang="en-US" sz="1700" b="1" dirty="0" err="1">
                <a:latin typeface="Optima" charset="0"/>
              </a:rPr>
              <a:t>Área</a:t>
            </a:r>
            <a:r>
              <a:rPr lang="en-US" sz="1700" b="1" dirty="0">
                <a:latin typeface="Optima" charset="0"/>
              </a:rPr>
              <a:t> de </a:t>
            </a:r>
            <a:r>
              <a:rPr lang="en-US" sz="1700" b="1" dirty="0" err="1">
                <a:latin typeface="Optima" charset="0"/>
              </a:rPr>
              <a:t>Saúde</a:t>
            </a:r>
            <a:endParaRPr lang="en-US" sz="1700" b="1" dirty="0">
              <a:latin typeface="Optima" charset="0"/>
            </a:endParaRPr>
          </a:p>
        </p:txBody>
      </p:sp>
      <p:sp>
        <p:nvSpPr>
          <p:cNvPr id="35851" name="TextBox 11"/>
          <p:cNvSpPr txBox="1">
            <a:spLocks noChangeArrowheads="1"/>
          </p:cNvSpPr>
          <p:nvPr/>
        </p:nvSpPr>
        <p:spPr bwMode="auto">
          <a:xfrm>
            <a:off x="16185" y="6576715"/>
            <a:ext cx="809253" cy="2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1400" dirty="0" err="1">
                <a:latin typeface="Optima" charset="0"/>
              </a:rPr>
              <a:t>csouza</a:t>
            </a:r>
            <a:endParaRPr lang="en-US" sz="1400" dirty="0">
              <a:latin typeface="Optima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617" y="881806"/>
            <a:ext cx="7919516" cy="54839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6" name="Rectangle 3"/>
          <p:cNvSpPr>
            <a:spLocks/>
          </p:cNvSpPr>
          <p:nvPr/>
        </p:nvSpPr>
        <p:spPr bwMode="auto">
          <a:xfrm>
            <a:off x="1149927" y="4752048"/>
            <a:ext cx="6712663" cy="10253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3576" tIns="53576" rIns="88896" bIns="53576"/>
          <a:lstStyle/>
          <a:p>
            <a:r>
              <a:rPr lang="ja-JP" altLang="en-US" sz="31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sym typeface="Optima" charset="0"/>
              </a:rPr>
              <a:t>“</a:t>
            </a:r>
            <a:r>
              <a:rPr lang="en-US" altLang="ja-JP" sz="3100" dirty="0">
                <a:solidFill>
                  <a:schemeClr val="accent3">
                    <a:lumMod val="75000"/>
                  </a:schemeClr>
                </a:solidFill>
                <a:latin typeface="Optima" charset="0"/>
                <a:sym typeface="Optima" charset="0"/>
              </a:rPr>
              <a:t> Everything on Earth is connect, It</a:t>
            </a:r>
            <a:r>
              <a:rPr lang="ja-JP" altLang="en-US" sz="31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sym typeface="Optima" charset="0"/>
              </a:rPr>
              <a:t>’</a:t>
            </a:r>
            <a:r>
              <a:rPr lang="en-US" altLang="ja-JP" sz="3100" dirty="0">
                <a:solidFill>
                  <a:schemeClr val="accent3">
                    <a:lumMod val="75000"/>
                  </a:schemeClr>
                </a:solidFill>
                <a:latin typeface="Optima" charset="0"/>
                <a:sym typeface="Optima" charset="0"/>
              </a:rPr>
              <a:t>s all a part of Creation, you</a:t>
            </a:r>
            <a:r>
              <a:rPr lang="ja-JP" altLang="en-US" sz="31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sym typeface="Optima" charset="0"/>
              </a:rPr>
              <a:t>’</a:t>
            </a:r>
            <a:r>
              <a:rPr lang="en-US" altLang="ja-JP" sz="3100" dirty="0" err="1">
                <a:solidFill>
                  <a:schemeClr val="accent3">
                    <a:lumMod val="75000"/>
                  </a:schemeClr>
                </a:solidFill>
                <a:latin typeface="Optima" charset="0"/>
                <a:sym typeface="Optima" charset="0"/>
              </a:rPr>
              <a:t>ll</a:t>
            </a:r>
            <a:r>
              <a:rPr lang="en-US" altLang="ja-JP" sz="3100" dirty="0">
                <a:solidFill>
                  <a:schemeClr val="accent3">
                    <a:lumMod val="75000"/>
                  </a:schemeClr>
                </a:solidFill>
                <a:latin typeface="Optima" charset="0"/>
                <a:sym typeface="Optima" charset="0"/>
              </a:rPr>
              <a:t> see.</a:t>
            </a:r>
            <a:r>
              <a:rPr lang="ja-JP" altLang="en-US" sz="31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sym typeface="Optima" charset="0"/>
              </a:rPr>
              <a:t>”</a:t>
            </a:r>
          </a:p>
        </p:txBody>
      </p:sp>
      <p:sp>
        <p:nvSpPr>
          <p:cNvPr id="36867" name="Rectangle 4"/>
          <p:cNvSpPr>
            <a:spLocks/>
          </p:cNvSpPr>
          <p:nvPr/>
        </p:nvSpPr>
        <p:spPr bwMode="auto">
          <a:xfrm>
            <a:off x="1990205" y="248916"/>
            <a:ext cx="543514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Telemedicina</a:t>
            </a:r>
            <a:r>
              <a:rPr lang="en-US" sz="3400" b="1" dirty="0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 / </a:t>
            </a:r>
            <a:r>
              <a:rPr lang="en-US" sz="3400" b="1" dirty="0" err="1">
                <a:solidFill>
                  <a:srgbClr val="0E002D"/>
                </a:solidFill>
                <a:latin typeface="Optima" charset="0"/>
                <a:ea typeface="MS PGothic" pitchFamily="34" charset="-128"/>
                <a:sym typeface="Helvetica" charset="0"/>
              </a:rPr>
              <a:t>Telessaúde</a:t>
            </a:r>
            <a:endParaRPr lang="en-US" sz="3400" b="1" dirty="0">
              <a:solidFill>
                <a:srgbClr val="0E002D"/>
              </a:solidFill>
              <a:latin typeface="Optima" charset="0"/>
              <a:ea typeface="MS PGothic" pitchFamily="34" charset="-128"/>
              <a:sym typeface="Helvetica" charset="0"/>
            </a:endParaRP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00549">
            <a:off x="3411699" y="2827921"/>
            <a:ext cx="1635249" cy="118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167990" y="6556623"/>
            <a:ext cx="809253" cy="2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1400" dirty="0" err="1">
                <a:latin typeface="Optima" charset="0"/>
              </a:rPr>
              <a:t>csouza</a:t>
            </a:r>
            <a:endParaRPr lang="en-US" sz="1400" dirty="0">
              <a:latin typeface="Optima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Texto 35"/>
          <p:cNvSpPr>
            <a:spLocks noGrp="1"/>
          </p:cNvSpPr>
          <p:nvPr>
            <p:ph type="body" sz="quarter" idx="24"/>
          </p:nvPr>
        </p:nvSpPr>
        <p:spPr>
          <a:xfrm>
            <a:off x="1254036" y="1483739"/>
            <a:ext cx="7480343" cy="4529134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1600" dirty="0" smtClean="0"/>
              <a:t>Congregar médicos, profissionais da saúde e outros, bem como entidades e organizações de qualquer natureza jurídica, que se interessam pela </a:t>
            </a:r>
            <a:r>
              <a:rPr lang="pt-BR" sz="1600" dirty="0" err="1" smtClean="0"/>
              <a:t>Telemedicina</a:t>
            </a:r>
            <a:r>
              <a:rPr lang="pt-BR" sz="1600" dirty="0" smtClean="0"/>
              <a:t> e </a:t>
            </a:r>
            <a:r>
              <a:rPr lang="pt-BR" sz="1600" dirty="0" err="1" smtClean="0"/>
              <a:t>Telesaúde</a:t>
            </a:r>
            <a:r>
              <a:rPr lang="pt-BR" sz="1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pt-BR" sz="16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1600" dirty="0" smtClean="0"/>
              <a:t>Propor, analisar, estimular e lutar por normas técnicas, éticas e profissionais em </a:t>
            </a:r>
            <a:r>
              <a:rPr lang="pt-BR" sz="1600" dirty="0" err="1" smtClean="0"/>
              <a:t>Telemedicina</a:t>
            </a:r>
            <a:r>
              <a:rPr lang="pt-BR" sz="1600" dirty="0" smtClean="0"/>
              <a:t> e </a:t>
            </a:r>
            <a:r>
              <a:rPr lang="pt-BR" sz="1600" dirty="0" err="1" smtClean="0"/>
              <a:t>Telesaúde</a:t>
            </a:r>
            <a:r>
              <a:rPr lang="pt-BR" sz="1600" dirty="0" smtClean="0"/>
              <a:t>, junto aos órgãos competentes de direito, a fim de facilitar e aprimorar a prática da </a:t>
            </a:r>
            <a:r>
              <a:rPr lang="pt-BR" sz="1600" dirty="0" err="1" smtClean="0"/>
              <a:t>Telemedicina</a:t>
            </a:r>
            <a:r>
              <a:rPr lang="pt-BR" sz="1600" dirty="0" smtClean="0"/>
              <a:t> e </a:t>
            </a:r>
            <a:r>
              <a:rPr lang="pt-BR" sz="1600" dirty="0" err="1" smtClean="0"/>
              <a:t>Telesaúde</a:t>
            </a:r>
            <a:r>
              <a:rPr lang="pt-BR" sz="1600" dirty="0" smtClean="0"/>
              <a:t> no Brasil e no exterior</a:t>
            </a:r>
            <a:r>
              <a:rPr lang="pt-BR" sz="1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pt-BR" sz="16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1600" dirty="0" smtClean="0"/>
              <a:t>Estimular pesquisas, estudos, cursos para o público em geral, cursos de pós-graduação e de extensão universitária, programas de educação continuada para todos os tipos de profissionais, em </a:t>
            </a:r>
            <a:r>
              <a:rPr lang="pt-BR" sz="1600" dirty="0" err="1" smtClean="0"/>
              <a:t>Telemedicina</a:t>
            </a:r>
            <a:r>
              <a:rPr lang="pt-BR" sz="1600" dirty="0" smtClean="0"/>
              <a:t> e </a:t>
            </a:r>
            <a:r>
              <a:rPr lang="pt-BR" sz="1600" dirty="0" err="1" smtClean="0"/>
              <a:t>Telesaúde</a:t>
            </a:r>
            <a:r>
              <a:rPr lang="pt-BR" sz="1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pt-BR" sz="16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1600" dirty="0" smtClean="0"/>
              <a:t>Colaborar com os poderes públicos e as entidades particulares na implantação, manutenção e desenvolvimento da boa prática em </a:t>
            </a:r>
            <a:r>
              <a:rPr lang="pt-BR" sz="1600" dirty="0" err="1" smtClean="0"/>
              <a:t>Telemedicina</a:t>
            </a:r>
            <a:r>
              <a:rPr lang="pt-BR" sz="1600" dirty="0" smtClean="0"/>
              <a:t> e </a:t>
            </a:r>
            <a:r>
              <a:rPr lang="pt-BR" sz="1600" dirty="0" err="1" smtClean="0"/>
              <a:t>Telesaúde</a:t>
            </a:r>
            <a:r>
              <a:rPr lang="pt-BR" sz="1600" dirty="0" smtClean="0"/>
              <a:t>.</a:t>
            </a:r>
          </a:p>
          <a:p>
            <a:endParaRPr lang="pt-BR" dirty="0"/>
          </a:p>
        </p:txBody>
      </p:sp>
      <p:pic>
        <p:nvPicPr>
          <p:cNvPr id="4" name="Imagem 3" descr="http://www.cbtms.org.br/images/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454" y="273406"/>
            <a:ext cx="3566634" cy="9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35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audetotal.com.br/profissionais/images/p00001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5272" y="1175928"/>
            <a:ext cx="1729373" cy="1291558"/>
          </a:xfrm>
          <a:prstGeom prst="rect">
            <a:avLst/>
          </a:prstGeom>
          <a:noFill/>
        </p:spPr>
      </p:pic>
      <p:pic>
        <p:nvPicPr>
          <p:cNvPr id="5" name="Imagem 4" descr="http://www.cbtms.org.br/images/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974" y="160338"/>
            <a:ext cx="4216082" cy="102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856964" y="1514481"/>
            <a:ext cx="493757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pt-BR" sz="1600" b="1" dirty="0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Prof. Dr. </a:t>
            </a:r>
            <a:r>
              <a:rPr lang="pt-BR" sz="1600" b="1" dirty="0" err="1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Gyorgy</a:t>
            </a:r>
            <a:r>
              <a:rPr lang="pt-BR" sz="1600" b="1" dirty="0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1600" b="1" dirty="0" err="1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Bohm</a:t>
            </a:r>
            <a:r>
              <a:rPr lang="pt-BR" sz="1600" b="1" dirty="0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1600" dirty="0" smtClean="0">
                <a:solidFill>
                  <a:srgbClr val="2A2A28"/>
                </a:solidFill>
                <a:latin typeface="Myriad Pro"/>
                <a:cs typeface="Myriad Pro"/>
              </a:rPr>
              <a:t>– Fundador e 1º Presidente</a:t>
            </a:r>
            <a:endParaRPr lang="pt-BR" sz="1600" dirty="0" smtClean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pic>
        <p:nvPicPr>
          <p:cNvPr id="13316" name="Picture 4" descr="http://avancasaudebrasil.org.br/chaowen/images/ch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2669" y="2744759"/>
            <a:ext cx="1220610" cy="1619423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856964" y="3241964"/>
            <a:ext cx="399179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pt-BR" sz="1600" dirty="0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Prof. Dr. </a:t>
            </a:r>
            <a:r>
              <a:rPr lang="pt-BR" sz="1600" dirty="0" err="1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Chao</a:t>
            </a:r>
            <a:r>
              <a:rPr lang="pt-BR" sz="1600" dirty="0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1600" dirty="0" err="1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Lung</a:t>
            </a:r>
            <a:r>
              <a:rPr lang="pt-BR" sz="1600" dirty="0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1600" dirty="0" err="1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Wen</a:t>
            </a:r>
            <a:r>
              <a:rPr lang="pt-BR" sz="1600" dirty="0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1600" dirty="0" smtClean="0">
                <a:solidFill>
                  <a:srgbClr val="2A2A28"/>
                </a:solidFill>
                <a:latin typeface="Myriad Pro"/>
                <a:cs typeface="Myriad Pro"/>
              </a:rPr>
              <a:t>– 2º Presidente</a:t>
            </a:r>
            <a:endParaRPr lang="pt-BR" sz="1600" dirty="0" smtClean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sp>
        <p:nvSpPr>
          <p:cNvPr id="13318" name="AutoShape 6" descr="data:image/jpeg;base64,/9j/4AAQSkZJRgABAQAAAQABAAD/2wCEAAkGBxAQEhAUEA8UFBAQEA8QDw8PEA8PDw8UFBQWFhQRFBQYHCggGBolHBQUITEhJSkrMC4uFx8zODMsNygtLisBCgoKDg0OFxAQGCwkHRwsLCwsLCwsLCwsLjQuLCwsLCwsLywsLCwsLCwsLCwtLC0sLCwsLCwsLCwsLCwsLCwsLv/AABEIALcBEwMBIgACEQEDEQH/xAAcAAABBQEBAQAAAAAAAAAAAAABAAIDBAUGBwj/xABAEAACAQIEAwUEBggGAwEAAAABAgADEQQSITEFQVEGImFxgRMykbEUFVJyocEHFiMzQkPh8FNigpKi0TTC8ST/xAAZAQEBAQEBAQAAAAAAAAAAAAAAAQIDBAX/xAAnEQEAAgIBBAEDBQEAAAAAAAAAAQIDESESMUFRBAVh8CIykbHRcf/aAAwDAQACEQMRAD8A9U+s/CL6xbpKCiPAmty5aXPpzxfS36yuBHARuRN7dusXtG6mMAjgJOQcx6wxAQgQKnE/3T+Rnzj2iPeq/ff5z6P4t+6fyM+b+P71Pvt85GquZIiiMQ3htMaekrzRRNJSr07GBHDGwgwDDEBDAMF4oIDlFzJiIKQtDeA20gYWliMqrAhvDBFAMF4rwQETBFFAci3MtOMoiwlLnBiWgV2MSmNMUBxEUIeKB9YqJIBGCPBmnM8COAjQY4NIak8COEYHhzxtemUgEcBIxUh9pG4OmVXjX7l/umfN3HG9/wC83zn0Xx6r+wqfdPynzlxvZvM/OTbURpzbGOoC5jDLGCW5hWgFkGJpXEuFYMt5RhkQSzjKNjK0geIYFmlg+B4qrlyYeqcwutqT94aag2tzEDOhQT0jg/6KcW6BqwWnmA0ZgWA8tRe3wtI8V+i3FqWFMA2OjM6gN5RscATAs6DinYvH0Ll8OSo3amVqAf7dZith3Ud5SOWoIgRRCOtBaBXqLaNlmotxK0BQQwQFH0UuYyaGEpWFzAkIyiUahlqu0qNAjMEJigCKGKB9WqTJAYxY9RMtniOEAjhAcI4QCOEAiOAgAjgIGZ2i/cVPun5T544ut1PmZ9D9pf8Ax6n3T8p878WPdPrLCS5oy9wxdZQMs4TEZDNMtvLBlgoYhWljLIM/GUbiY7LYzpGSY2PoWOkD0L9E/Yali1OKxQJpK+WjS1AdlOrsQb2B0tPZKlalRF2sABYAfgJz3Z7DDD4LB0qQH7lSbaXZu8xNvEmWXwIY3qEsf+Inmy5dS9WHB18ydW40zk5L25XmXjsVVqaa+Qmo9PKO6oA8pT+kZSunM3+QnGMkz3eqcNIjhmrh8QDdWZTrzNuhEdRoV2JFVw4IFw4uLHkfSborod/4tbESWmV0It0/6norLx3j7PMO0H6Pmd2fDgIGNzTPujqVP5Ti+LcBxGFP7amR9lgCUPr+U+gMXlFM2a1vIkek4jieNJDBrOhuGRhdSPEGdIu4zV5FK9VZ1PaDg1NQXoaAAsaZ10ALHKfAXNugM5phcTbKCCEiICBLhaWYy/VawtI6ICjxkFWpeAHaRExExsBGCGKAIoYIH1eJIIwSQTLZwjxGiPEAiOEAjhAIjhAI4QMrtP8A+PU+6flPnfio7p9Z9E9ph/8AnqfdM8h7WcAp0sIKg30N+t4hJeXmCObeNmmT6dQrtNPC8T5GZMUDp0qK2xkGMo3B8pi0cQy7GauFx2ewtcnlzge3diMV7XAYd73YIKbEi1indYfETcBN9vhON7E8Xo0qdHCIb1EV2bUWZ3JqOB5XI/0y12m43iKRVaC99jta4I854cvN31cHGOHS4ioQNv6zn+IA7k6k6ATCHGMfbM5QgW7quhIHiN5HT401S4YW8enhMzVuttz2bfDVLtbMbDU3J9ZslMulzax3tvOSwGOK5ddGcnxtew+X4TfxWLBRTtzsdNd/znTH2cfkV534U+KYrJfOttbHT8ZzePrLY+HPfSbvEXXQs2nTTLrpacbxjFKAdb62020nWIeOVTG4wezqf5Q6j1BHyJnHgzdxr6abMBf1mCUN51q52CoI7DpzMKiAm2k0ykrVZXJjssWSAyKPyRZIDIo/LFlgMgj7RQPqwMOseKi9RPH/ANZ8Uf4/wg/WHEn+Z+EmmtvYxVX7Qh+kJ9oTxv67xJ/mmL62xB/mtGjb2X6Wn2hF9Op/aE8a+sKx/mt8YDi6h/mN8TGjb2X6ypfbHxjTxeiP4x8Z42Kz/bb/AHGHOep+JjRt6X2l41RNBwGBJB0Bnmna7ixq4UJbYC/pFMztG9qJ9ZdJtwTQQmCVCiihAkEuFw5qMFHQknoBuZr4DCU0YEqxsdyWGnkJn8LxBpVFN7Bu4x/ysRc/I+k6nhCVa1anSYsP2lqhVdkGrHboDDVYdngKb0KJqigi5lHsrXWsq3OZybXNx4jTzk1HAiuAx1OY6AgEmxFr+Bi4/wBoMMaioaoRLAFyRY+AkGC4vSp1KdOk4cOVCNYEEk87bGeCZ3O32IpEREbLD8FoUmLWVmXRqNRbqRfUlSLEi9wfATExXZKnQJ9tjcR4AVRf/VppO7xGIphX9pa9iCqnf1PKcXxWp7VySNPjpFb29pfDXvpgnh1MaB6zWuAWxDAW9LSWjwkE92q62HKo7j4k6eks1HXa3unQ9ekq1mYkhSRcdbbzpW0uF8cTHC7Tq5QFZnemrALYgNUY2CoDyF7XMocVw2Un9mFK99lDu4I3N79N5bxtM0VwzEXRnQ5BfMMpvmPla/pJeLCz4hydPorkX2JcZR+Jk6p3tuMVeiY05rGsCL9dwJivVlutVssoUkuZ64fMskS9ryNjLFbTSVpWSzQ3jSIgYDrxXgigG8V4ICYBvFGZooHcCSLMj64SH66SFbSmSKZg/Xqw/X6wOhvHAznP1hEae0Y6QOnWSCcp+snhB+sp6QOuAmP2o1p2Exm7SsZDW46W3F4RkPRYDUSKXsXjc4ta0piAAIbzb7H8FGNxVOmxtSW9Wu2xFJLZgPEkhf8AVPW6HD8HTRqdCktLe1lU599HJ1J8ST6SxA8Km32MxGTG4Yk6BqgG5sTTdR85pdruG07tUpqFYasFAAYc7jrvrznL4LEezqU3/wAOoj/7WB/KZtHEw1WdWiXr+N7K4eo4LA3IvUAvYsdTp5zSwvBMHhu+lMLYe8QQ1/AzNqYSutR/aVxVpuxKXrtRFJDsCqjvn4St9SK7lRXOdtQlAezCC9+8WLGeKZ+77Ef8buMRapUoc2Y5Gsb+syBgMucsL6keAmpw/Argw96xZV75DZdG8DbW+nwlHFY21JnO7uW9LTn54b3uHMMBck8jKlVu9YcyLRpxBsfFiY3CqxbNyWdoh5ps6B8C9R6dRr+zpLZaeW+cnnvtaYHbPHqH9mugYJcaXCpcrcDa5N7dFEdje2WICCmqKrKAgqC5uANDbraclWDG7Nckm5J3M3jpO9y55s0dM1r5Cu17CT4WnYXMgpLmMtVzYWnpeBVqNcmRR/WMhCMEMBEAQgwRQAWjYYIChghgC8UEdAIhgEUAxhMJMbAMUEUAwiCEQDLGCwj1myoBexJLEKiKN3djoqjrJcNw13VXJVKbNlFSobLp7zADUgcyB+M1gtJKdu8uGBBNxlrY1xszj+FRyXYeJ1liPab9NPs/xT6B38JUFOxAq4uogf6RbX2S0mHdp39TubaW3KvbKjiu+KQoVxpXpJrRLf4lPop6cvHQzzbGYxqrdFGioPdUdBG06xTbe1teQ6STy1HDoOO8QvnP2hY7nU+M5lBcgR1asz+8fTYD0jsKLsPOCXs3BuEriMNhalVzm9ioNjq1tAT6ATdw3DKNBbqbDcnm3rOD4Z2gelRppYkIpUW6XuNJHjO0dWoLDQeuk8WSk7l9TFkr0xy2uNcRDsVU93Y25yhx+sFQKDoFA0PPmJgis194awZ7X5yRTSzk3tHh15CaFRCEPd3sqgfxE7LHcOwdz8z0E2MNwupiWtSXuLdA50RBs736n3QBr73nNxu1tQzqK13LmKfDg1jYu5JyKgzFyd2t8vCU+KdnMRbM+VTypA5m8iRpf4z1nC8Jp4dLILuRZqpAzN4DovgJlcYp06VNqlZrAddSSdlA5mfRx/GisbtPLwZc3VxXs8joLlGukhrvLmPcVHcquUMSbXvM+opE5S5ENpHJOUYZAIY2EGA0xRzCMgAwQxQBDJFokiKBBHiNtCIDoIjFABghigKCGKAJbwuH1GYHUAhdRmB2J6D5yXhWCLkO2lGmy52K5s53FJV/jY9OmpsJocRr1RepUqKKrG+TJmcjkSSbKLW2EuuEX8PRAALrneoMlOkN20sAByURva7D0aYoUgWfEBQ2Iqm2VCdqVNRso187X0mfwnGVCzNm1tYtpm12APIc/QShjat3Yg87a8/GXfBrlX22+MYYYJlQj0axvGxQNjCcU5NNOnXDbGcrJaOIZdjC7dhhKQfzE1KNEAeUx+yAfEPWyrf2VBqh8O8oA8zc/CdZ2c4U+KcsQfZKRc6jOd8o/MzhbDabRFfL3Yc1emZt4X+A8GNbU3WlsSPeYD+Ff+52NLCLTUIihUUWCj+95YwmGFNQLcgABsAOUNYE2HWfRw4K4o47+3jzZrZJ57MniWIp0UerWbLTpi5PPwUDmTsBPIO0fGamMqFm7tMXFKlrZB1PVjzM2e33HBiK3sqTXoUDYEbVKmzP4gbD1POcvMZb74js5xCtUAUa/wBT4CVWp5t/gNhLJQsb8hcL+Zjss4qz2w55GRmmRymkacb7K8DMYRk06lBRufhpKlShvlPoZBCDGGOtEwgMMfSTMbRhlmkMo8TAs5wNOkErXigVhFBCIBMUMbAUUUUBS9gMBn77krRBsSvv1G/w6Y5t1Ow3PIE8LwIqElrlV/lprUqH7I+yNrsdvEzXxuMGHtcKa4XKiL+7wy8lA6//AE6yx7lDsVilw4Uso9oFtQoDVKCnmerHmTqTOcxFdqjFnNyTckxtWozkljcnUkw0KRdlRfeZgo8zHdey2KIWirH36rnIOiLozfGw9DIKtIra8n4nWBchPcpgUqfkvP1Nz6wUkZx5RKQqGCFxY2gkUoooRAUUMUDseyVFhQORqg9s5ziizU3f2fuqWXvZQMzWH2tdp6FwbtdSwuWljKgyse5UyjNTv/iBRbL47jn1nH8Hw/0fDqxtmUEBdzmOrN5Xb8Jz9VHxVYKCS1V1pqdstzqx8hecaZbzk/TPEPtZPjYsXxY64/VPP3h9FIwYAqQVYAqwIIIOxB5zjv0jcf8Ao9IUqbWrV1IJB1p0tmbwJ2Hr0lvgmAbh2GzCp+wpoaj0qh0VRr3Tya1tNiZ5Vxzij4uvUrPoajXVd8ijRUHkLfiZ9HJfUa8vhxDPqWGvK0o1cZe60xc7Zhoo8by3i6QZCD5/CQ0VFhYC3QTytDSXQDkABJLRwEEobaNY2Ec2m8quxbQaASBlQX3kB5yeosgPPykENSNvH1DIxASLrHM8TNBAF4I6CBHEIo5BA0cJwxnS4Eo4iiUNiJ3PAqGWkNN5m9qeHaB1HnCuTtFaOiAhFvh9cLcbG91YGxB8DylaubsTfc3udTAVgMAWl/h37NalXmB7Ol99xqR5Lf4yjL2P7uSmP5Q73i7at+Q9JY9pKmRym5wSjcGYqCb3CiVWZlqGXxXDZG8DKNp0vFKOdb9JzZFogkrQgQCOtKgWk+EoF3VRzOp6DmZFaa3B6FhnP8VlXyvcn8IWsbmIdRjMMr0gwNm72ZUuB4FhsbybsBwp3rVKhHdoqQDzZ2Gnrr+Ml4eQFGoNwSR9nfQy/wBhOIijhsTXqfu1qFwL6tl90DxLZR6zh8P9878PufV4iMdNefz/ABc/SfxwhUwiHU5amIt0/lp/7H/TPOHe3LTn4DrLGNxb16lSrUN3qMXbpc8h4Db0EhqEAEnYT1Wnc7fCQ42pcBF3fn0XmfyjqdMAADlG0U3ZvebU+A5CS3kCMBhjWa1/SAyprIqj20Ec1YRgIPwkEDkyMyWqT0lYtIBVSRoNzJC2khU/OAnjbwvBAdmgjYoCAljDJdlHVhIlE0OCU81ZPCB6HgaIFNR4STFYMVEZTzESmwHpJqTyNPK+I4U0qjKeR0lWdl234ftUUec42Vki0EUUC7wxQGLt7tIZ/NtkHx+UrEliSdySSess1+5SROb/ALR/ko+EhprLPHAcBt6TpsHSAQTm6Quy+c6inoomZU2qNCJzWPo5WM6RzM3iVHMLxBLDjlaNIiEqHjUgdSBOjRcrU1A0UXI/v0mLwqnmqr0F2Pp/W03sIueoxtc3Cj1/sSWnVJd/jU6stYa4rezpVdRpTJvobaaa+omW+MIw1CgD3QDVqeLNqo9B85a4gp9g67XZVJG9swJH/GZF5y+PGomfb3/Vb7tSvqPz+hWQsc7f5UPozf0ir1LAAe81wPDq3pH0kygAcp6HyT4rxWggImVqz7eUlqmAsJBWAiNuUnKiMNOBGAYyoBJb23kGIF4ETp0kJElDmROdZAxoIWggG0UEUB02uytO9S/SKKFd2DCrRRSKg4jTFSmynppPNMTSyMy9DFFEJKIybB0c7qDtu3kNTDFNR3Qq9XO7HqdPAchEdIYpJEmBF3E6QnQeUUUkrCJjIX1iikVh4ylYyvFFNMtjgaWDt5KPn/1NDhDXzeLE+GmkUUxm/Y9306N54S8VrXIUaAWJ8Tb+/jKDEAEnkLmGKaxxqsOPy7TbNffvX8cIKKknMdzaw+yOQlmKKaecDG5oYoFcm7DzkhWGKBCwI2jDV6iKKFODAxjrFFCKtRJCRFFAYYoooAh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20" name="AutoShape 8" descr="data:image/jpeg;base64,/9j/4AAQSkZJRgABAQAAAQABAAD/2wCEAAkGBxAQEhAUEA8UFBAQEA8QDw8PEA8PDw8UFBQWFhQRFBQYHCggGBolHBQUITEhJSkrMC4uFx8zODMsNygtLisBCgoKDg0OFxAQGCwkHRwsLCwsLCwsLCwsLjQuLCwsLCwsLywsLCwsLCwsLCwtLC0sLCwsLCwsLCwsLCwsLCwsLv/AABEIALcBEwMBIgACEQEDEQH/xAAcAAABBQEBAQAAAAAAAAAAAAABAAIDBAUGBwj/xABAEAACAQIEAwUEBggGAwEAAAABAgADEQQSITEFQVEGImFxgRMykbEUFVJyocEHFiMzQkPh8FNigpKi0TTC8ST/xAAZAQEBAQEBAQAAAAAAAAAAAAAAAQIDBAX/xAAnEQEAAgIBBAEDBQEAAAAAAAAAAQIDESESMUFRBAVh8CIykbHRcf/aAAwDAQACEQMRAD8A9U+s/CL6xbpKCiPAmty5aXPpzxfS36yuBHARuRN7dusXtG6mMAjgJOQcx6wxAQgQKnE/3T+Rnzj2iPeq/ff5z6P4t+6fyM+b+P71Pvt85GquZIiiMQ3htMaekrzRRNJSr07GBHDGwgwDDEBDAMF4oIDlFzJiIKQtDeA20gYWliMqrAhvDBFAMF4rwQETBFFAci3MtOMoiwlLnBiWgV2MSmNMUBxEUIeKB9YqJIBGCPBmnM8COAjQY4NIak8COEYHhzxtemUgEcBIxUh9pG4OmVXjX7l/umfN3HG9/wC83zn0Xx6r+wqfdPynzlxvZvM/OTbURpzbGOoC5jDLGCW5hWgFkGJpXEuFYMt5RhkQSzjKNjK0geIYFmlg+B4qrlyYeqcwutqT94aag2tzEDOhQT0jg/6KcW6BqwWnmA0ZgWA8tRe3wtI8V+i3FqWFMA2OjM6gN5RscATAs6DinYvH0Ll8OSo3amVqAf7dZith3Ud5SOWoIgRRCOtBaBXqLaNlmotxK0BQQwQFH0UuYyaGEpWFzAkIyiUahlqu0qNAjMEJigCKGKB9WqTJAYxY9RMtniOEAjhAcI4QCOEAiOAgAjgIGZ2i/cVPun5T544ut1PmZ9D9pf8Ax6n3T8p878WPdPrLCS5oy9wxdZQMs4TEZDNMtvLBlgoYhWljLIM/GUbiY7LYzpGSY2PoWOkD0L9E/Yali1OKxQJpK+WjS1AdlOrsQb2B0tPZKlalRF2sABYAfgJz3Z7DDD4LB0qQH7lSbaXZu8xNvEmWXwIY3qEsf+Inmy5dS9WHB18ydW40zk5L25XmXjsVVqaa+Qmo9PKO6oA8pT+kZSunM3+QnGMkz3eqcNIjhmrh8QDdWZTrzNuhEdRoV2JFVw4IFw4uLHkfSborod/4tbESWmV0It0/6norLx3j7PMO0H6Pmd2fDgIGNzTPujqVP5Ti+LcBxGFP7amR9lgCUPr+U+gMXlFM2a1vIkek4jieNJDBrOhuGRhdSPEGdIu4zV5FK9VZ1PaDg1NQXoaAAsaZ10ALHKfAXNugM5phcTbKCCEiICBLhaWYy/VawtI6ICjxkFWpeAHaRExExsBGCGKAIoYIH1eJIIwSQTLZwjxGiPEAiOEAjhAIjhAI4QMrtP8A+PU+6flPnfio7p9Z9E9ph/8AnqfdM8h7WcAp0sIKg30N+t4hJeXmCObeNmmT6dQrtNPC8T5GZMUDp0qK2xkGMo3B8pi0cQy7GauFx2ewtcnlzge3diMV7XAYd73YIKbEi1indYfETcBN9vhON7E8Xo0qdHCIb1EV2bUWZ3JqOB5XI/0y12m43iKRVaC99jta4I854cvN31cHGOHS4ioQNv6zn+IA7k6k6ATCHGMfbM5QgW7quhIHiN5HT401S4YW8enhMzVuttz2bfDVLtbMbDU3J9ZslMulzax3tvOSwGOK5ddGcnxtew+X4TfxWLBRTtzsdNd/znTH2cfkV534U+KYrJfOttbHT8ZzePrLY+HPfSbvEXXQs2nTTLrpacbxjFKAdb62020nWIeOVTG4wezqf5Q6j1BHyJnHgzdxr6abMBf1mCUN51q52CoI7DpzMKiAm2k0ykrVZXJjssWSAyKPyRZIDIo/LFlgMgj7RQPqwMOseKi9RPH/ANZ8Uf4/wg/WHEn+Z+EmmtvYxVX7Qh+kJ9oTxv67xJ/mmL62xB/mtGjb2X6Wn2hF9Op/aE8a+sKx/mt8YDi6h/mN8TGjb2X6ypfbHxjTxeiP4x8Z42Kz/bb/AHGHOep+JjRt6X2l41RNBwGBJB0Bnmna7ixq4UJbYC/pFMztG9qJ9ZdJtwTQQmCVCiihAkEuFw5qMFHQknoBuZr4DCU0YEqxsdyWGnkJn8LxBpVFN7Bu4x/ysRc/I+k6nhCVa1anSYsP2lqhVdkGrHboDDVYdngKb0KJqigi5lHsrXWsq3OZybXNx4jTzk1HAiuAx1OY6AgEmxFr+Bi4/wBoMMaioaoRLAFyRY+AkGC4vSp1KdOk4cOVCNYEEk87bGeCZ3O32IpEREbLD8FoUmLWVmXRqNRbqRfUlSLEi9wfATExXZKnQJ9tjcR4AVRf/VppO7xGIphX9pa9iCqnf1PKcXxWp7VySNPjpFb29pfDXvpgnh1MaB6zWuAWxDAW9LSWjwkE92q62HKo7j4k6eks1HXa3unQ9ekq1mYkhSRcdbbzpW0uF8cTHC7Tq5QFZnemrALYgNUY2CoDyF7XMocVw2Un9mFK99lDu4I3N79N5bxtM0VwzEXRnQ5BfMMpvmPla/pJeLCz4hydPorkX2JcZR+Jk6p3tuMVeiY05rGsCL9dwJivVlutVssoUkuZ64fMskS9ryNjLFbTSVpWSzQ3jSIgYDrxXgigG8V4ICYBvFGZooHcCSLMj64SH66SFbSmSKZg/Xqw/X6wOhvHAznP1hEae0Y6QOnWSCcp+snhB+sp6QOuAmP2o1p2Exm7SsZDW46W3F4RkPRYDUSKXsXjc4ta0piAAIbzb7H8FGNxVOmxtSW9Wu2xFJLZgPEkhf8AVPW6HD8HTRqdCktLe1lU599HJ1J8ST6SxA8Km32MxGTG4Yk6BqgG5sTTdR85pdruG07tUpqFYasFAAYc7jrvrznL4LEezqU3/wAOoj/7WB/KZtHEw1WdWiXr+N7K4eo4LA3IvUAvYsdTp5zSwvBMHhu+lMLYe8QQ1/AzNqYSutR/aVxVpuxKXrtRFJDsCqjvn4St9SK7lRXOdtQlAezCC9+8WLGeKZ+77Ef8buMRapUoc2Y5Gsb+syBgMucsL6keAmpw/Argw96xZV75DZdG8DbW+nwlHFY21JnO7uW9LTn54b3uHMMBck8jKlVu9YcyLRpxBsfFiY3CqxbNyWdoh5ps6B8C9R6dRr+zpLZaeW+cnnvtaYHbPHqH9mugYJcaXCpcrcDa5N7dFEdje2WICCmqKrKAgqC5uANDbraclWDG7Nckm5J3M3jpO9y55s0dM1r5Cu17CT4WnYXMgpLmMtVzYWnpeBVqNcmRR/WMhCMEMBEAQgwRQAWjYYIChghgC8UEdAIhgEUAxhMJMbAMUEUAwiCEQDLGCwj1myoBexJLEKiKN3djoqjrJcNw13VXJVKbNlFSobLp7zADUgcyB+M1gtJKdu8uGBBNxlrY1xszj+FRyXYeJ1liPab9NPs/xT6B38JUFOxAq4uogf6RbX2S0mHdp39TubaW3KvbKjiu+KQoVxpXpJrRLf4lPop6cvHQzzbGYxqrdFGioPdUdBG06xTbe1teQ6STy1HDoOO8QvnP2hY7nU+M5lBcgR1asz+8fTYD0jsKLsPOCXs3BuEriMNhalVzm9ioNjq1tAT6ATdw3DKNBbqbDcnm3rOD4Z2gelRppYkIpUW6XuNJHjO0dWoLDQeuk8WSk7l9TFkr0xy2uNcRDsVU93Y25yhx+sFQKDoFA0PPmJgis194awZ7X5yRTSzk3tHh15CaFRCEPd3sqgfxE7LHcOwdz8z0E2MNwupiWtSXuLdA50RBs736n3QBr73nNxu1tQzqK13LmKfDg1jYu5JyKgzFyd2t8vCU+KdnMRbM+VTypA5m8iRpf4z1nC8Jp4dLILuRZqpAzN4DovgJlcYp06VNqlZrAddSSdlA5mfRx/GisbtPLwZc3VxXs8joLlGukhrvLmPcVHcquUMSbXvM+opE5S5ENpHJOUYZAIY2EGA0xRzCMgAwQxQBDJFokiKBBHiNtCIDoIjFABghigKCGKAJbwuH1GYHUAhdRmB2J6D5yXhWCLkO2lGmy52K5s53FJV/jY9OmpsJocRr1RepUqKKrG+TJmcjkSSbKLW2EuuEX8PRAALrneoMlOkN20sAByURva7D0aYoUgWfEBQ2Iqm2VCdqVNRso187X0mfwnGVCzNm1tYtpm12APIc/QShjat3Yg87a8/GXfBrlX22+MYYYJlQj0axvGxQNjCcU5NNOnXDbGcrJaOIZdjC7dhhKQfzE1KNEAeUx+yAfEPWyrf2VBqh8O8oA8zc/CdZ2c4U+KcsQfZKRc6jOd8o/MzhbDabRFfL3Yc1emZt4X+A8GNbU3WlsSPeYD+Ff+52NLCLTUIihUUWCj+95YwmGFNQLcgABsAOUNYE2HWfRw4K4o47+3jzZrZJ57MniWIp0UerWbLTpi5PPwUDmTsBPIO0fGamMqFm7tMXFKlrZB1PVjzM2e33HBiK3sqTXoUDYEbVKmzP4gbD1POcvMZb74js5xCtUAUa/wBT4CVWp5t/gNhLJQsb8hcL+Zjss4qz2w55GRmmRymkacb7K8DMYRk06lBRufhpKlShvlPoZBCDGGOtEwgMMfSTMbRhlmkMo8TAs5wNOkErXigVhFBCIBMUMbAUUUUBS9gMBn77krRBsSvv1G/w6Y5t1Ow3PIE8LwIqElrlV/lprUqH7I+yNrsdvEzXxuMGHtcKa4XKiL+7wy8lA6//AE6yx7lDsVilw4Uso9oFtQoDVKCnmerHmTqTOcxFdqjFnNyTckxtWozkljcnUkw0KRdlRfeZgo8zHdey2KIWirH36rnIOiLozfGw9DIKtIra8n4nWBchPcpgUqfkvP1Nz6wUkZx5RKQqGCFxY2gkUoooRAUUMUDseyVFhQORqg9s5ziizU3f2fuqWXvZQMzWH2tdp6FwbtdSwuWljKgyse5UyjNTv/iBRbL47jn1nH8Hw/0fDqxtmUEBdzmOrN5Xb8Jz9VHxVYKCS1V1pqdstzqx8hecaZbzk/TPEPtZPjYsXxY64/VPP3h9FIwYAqQVYAqwIIIOxB5zjv0jcf8Ao9IUqbWrV1IJB1p0tmbwJ2Hr0lvgmAbh2GzCp+wpoaj0qh0VRr3Tya1tNiZ5Vxzij4uvUrPoajXVd8ijRUHkLfiZ9HJfUa8vhxDPqWGvK0o1cZe60xc7Zhoo8by3i6QZCD5/CQ0VFhYC3QTytDSXQDkABJLRwEEobaNY2Ec2m8quxbQaASBlQX3kB5yeosgPPykENSNvH1DIxASLrHM8TNBAF4I6CBHEIo5BA0cJwxnS4Eo4iiUNiJ3PAqGWkNN5m9qeHaB1HnCuTtFaOiAhFvh9cLcbG91YGxB8DylaubsTfc3udTAVgMAWl/h37NalXmB7Ol99xqR5Lf4yjL2P7uSmP5Q73i7at+Q9JY9pKmRym5wSjcGYqCb3CiVWZlqGXxXDZG8DKNp0vFKOdb9JzZFogkrQgQCOtKgWk+EoF3VRzOp6DmZFaa3B6FhnP8VlXyvcn8IWsbmIdRjMMr0gwNm72ZUuB4FhsbybsBwp3rVKhHdoqQDzZ2Gnrr+Ml4eQFGoNwSR9nfQy/wBhOIijhsTXqfu1qFwL6tl90DxLZR6zh8P9878PufV4iMdNefz/ABc/SfxwhUwiHU5amIt0/lp/7H/TPOHe3LTn4DrLGNxb16lSrUN3qMXbpc8h4Db0EhqEAEnYT1Wnc7fCQ42pcBF3fn0XmfyjqdMAADlG0U3ZvebU+A5CS3kCMBhjWa1/SAyprIqj20Ec1YRgIPwkEDkyMyWqT0lYtIBVSRoNzJC2khU/OAnjbwvBAdmgjYoCAljDJdlHVhIlE0OCU81ZPCB6HgaIFNR4STFYMVEZTzESmwHpJqTyNPK+I4U0qjKeR0lWdl234ftUUec42Vki0EUUC7wxQGLt7tIZ/NtkHx+UrEliSdySSess1+5SROb/ALR/ko+EhprLPHAcBt6TpsHSAQTm6Quy+c6inoomZU2qNCJzWPo5WM6RzM3iVHMLxBLDjlaNIiEqHjUgdSBOjRcrU1A0UXI/v0mLwqnmqr0F2Pp/W03sIueoxtc3Cj1/sSWnVJd/jU6stYa4rezpVdRpTJvobaaa+omW+MIw1CgD3QDVqeLNqo9B85a4gp9g67XZVJG9swJH/GZF5y+PGomfb3/Vb7tSvqPz+hWQsc7f5UPozf0ir1LAAe81wPDq3pH0kygAcp6HyT4rxWggImVqz7eUlqmAsJBWAiNuUnKiMNOBGAYyoBJb23kGIF4ETp0kJElDmROdZAxoIWggG0UEUB02uytO9S/SKKFd2DCrRRSKg4jTFSmynppPNMTSyMy9DFFEJKIybB0c7qDtu3kNTDFNR3Qq9XO7HqdPAchEdIYpJEmBF3E6QnQeUUUkrCJjIX1iikVh4ylYyvFFNMtjgaWDt5KPn/1NDhDXzeLE+GmkUUxm/Y9306N54S8VrXIUaAWJ8Tb+/jKDEAEnkLmGKaxxqsOPy7TbNffvX8cIKKknMdzaw+yOQlmKKaecDG5oYoFcm7DzkhWGKBCwI2jDV6iKKFODAxjrFFCKtRJCRFFAYYoooAh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22" name="AutoShape 10" descr="data:image/jpeg;base64,/9j/4AAQSkZJRgABAQAAAQABAAD/2wCEAAkGBxAQEhAUEA8UFBAQEA8QDw8PEA8PDw8UFBQWFhQRFBQYHCggGBolHBQUITEhJSkrMC4uFx8zODMsNygtLisBCgoKDg0OFxAQGCwkHRwsLCwsLCwsLCwsLjQuLCwsLCwsLywsLCwsLCwsLCwtLC0sLCwsLCwsLCwsLCwsLCwsLv/AABEIALcBEwMBIgACEQEDEQH/xAAcAAABBQEBAQAAAAAAAAAAAAABAAIDBAUGBwj/xABAEAACAQIEAwUEBggGAwEAAAABAgADEQQSITEFQVEGImFxgRMykbEUFVJyocEHFiMzQkPh8FNigpKi0TTC8ST/xAAZAQEBAQEBAQAAAAAAAAAAAAAAAQIDBAX/xAAnEQEAAgIBBAEDBQEAAAAAAAAAAQIDESESMUFRBAVh8CIykbHRcf/aAAwDAQACEQMRAD8A9U+s/CL6xbpKCiPAmty5aXPpzxfS36yuBHARuRN7dusXtG6mMAjgJOQcx6wxAQgQKnE/3T+Rnzj2iPeq/ff5z6P4t+6fyM+b+P71Pvt85GquZIiiMQ3htMaekrzRRNJSr07GBHDGwgwDDEBDAMF4oIDlFzJiIKQtDeA20gYWliMqrAhvDBFAMF4rwQETBFFAci3MtOMoiwlLnBiWgV2MSmNMUBxEUIeKB9YqJIBGCPBmnM8COAjQY4NIak8COEYHhzxtemUgEcBIxUh9pG4OmVXjX7l/umfN3HG9/wC83zn0Xx6r+wqfdPynzlxvZvM/OTbURpzbGOoC5jDLGCW5hWgFkGJpXEuFYMt5RhkQSzjKNjK0geIYFmlg+B4qrlyYeqcwutqT94aag2tzEDOhQT0jg/6KcW6BqwWnmA0ZgWA8tRe3wtI8V+i3FqWFMA2OjM6gN5RscATAs6DinYvH0Ll8OSo3amVqAf7dZith3Ud5SOWoIgRRCOtBaBXqLaNlmotxK0BQQwQFH0UuYyaGEpWFzAkIyiUahlqu0qNAjMEJigCKGKB9WqTJAYxY9RMtniOEAjhAcI4QCOEAiOAgAjgIGZ2i/cVPun5T544ut1PmZ9D9pf8Ax6n3T8p878WPdPrLCS5oy9wxdZQMs4TEZDNMtvLBlgoYhWljLIM/GUbiY7LYzpGSY2PoWOkD0L9E/Yali1OKxQJpK+WjS1AdlOrsQb2B0tPZKlalRF2sABYAfgJz3Z7DDD4LB0qQH7lSbaXZu8xNvEmWXwIY3qEsf+Inmy5dS9WHB18ydW40zk5L25XmXjsVVqaa+Qmo9PKO6oA8pT+kZSunM3+QnGMkz3eqcNIjhmrh8QDdWZTrzNuhEdRoV2JFVw4IFw4uLHkfSborod/4tbESWmV0It0/6norLx3j7PMO0H6Pmd2fDgIGNzTPujqVP5Ti+LcBxGFP7amR9lgCUPr+U+gMXlFM2a1vIkek4jieNJDBrOhuGRhdSPEGdIu4zV5FK9VZ1PaDg1NQXoaAAsaZ10ALHKfAXNugM5phcTbKCCEiICBLhaWYy/VawtI6ICjxkFWpeAHaRExExsBGCGKAIoYIH1eJIIwSQTLZwjxGiPEAiOEAjhAIjhAI4QMrtP8A+PU+6flPnfio7p9Z9E9ph/8AnqfdM8h7WcAp0sIKg30N+t4hJeXmCObeNmmT6dQrtNPC8T5GZMUDp0qK2xkGMo3B8pi0cQy7GauFx2ewtcnlzge3diMV7XAYd73YIKbEi1indYfETcBN9vhON7E8Xo0qdHCIb1EV2bUWZ3JqOB5XI/0y12m43iKRVaC99jta4I854cvN31cHGOHS4ioQNv6zn+IA7k6k6ATCHGMfbM5QgW7quhIHiN5HT401S4YW8enhMzVuttz2bfDVLtbMbDU3J9ZslMulzax3tvOSwGOK5ddGcnxtew+X4TfxWLBRTtzsdNd/znTH2cfkV534U+KYrJfOttbHT8ZzePrLY+HPfSbvEXXQs2nTTLrpacbxjFKAdb62020nWIeOVTG4wezqf5Q6j1BHyJnHgzdxr6abMBf1mCUN51q52CoI7DpzMKiAm2k0ykrVZXJjssWSAyKPyRZIDIo/LFlgMgj7RQPqwMOseKi9RPH/ANZ8Uf4/wg/WHEn+Z+EmmtvYxVX7Qh+kJ9oTxv67xJ/mmL62xB/mtGjb2X6Wn2hF9Op/aE8a+sKx/mt8YDi6h/mN8TGjb2X6ypfbHxjTxeiP4x8Z42Kz/bb/AHGHOep+JjRt6X2l41RNBwGBJB0Bnmna7ixq4UJbYC/pFMztG9qJ9ZdJtwTQQmCVCiihAkEuFw5qMFHQknoBuZr4DCU0YEqxsdyWGnkJn8LxBpVFN7Bu4x/ysRc/I+k6nhCVa1anSYsP2lqhVdkGrHboDDVYdngKb0KJqigi5lHsrXWsq3OZybXNx4jTzk1HAiuAx1OY6AgEmxFr+Bi4/wBoMMaioaoRLAFyRY+AkGC4vSp1KdOk4cOVCNYEEk87bGeCZ3O32IpEREbLD8FoUmLWVmXRqNRbqRfUlSLEi9wfATExXZKnQJ9tjcR4AVRf/VppO7xGIphX9pa9iCqnf1PKcXxWp7VySNPjpFb29pfDXvpgnh1MaB6zWuAWxDAW9LSWjwkE92q62HKo7j4k6eks1HXa3unQ9ekq1mYkhSRcdbbzpW0uF8cTHC7Tq5QFZnemrALYgNUY2CoDyF7XMocVw2Un9mFK99lDu4I3N79N5bxtM0VwzEXRnQ5BfMMpvmPla/pJeLCz4hydPorkX2JcZR+Jk6p3tuMVeiY05rGsCL9dwJivVlutVssoUkuZ64fMskS9ryNjLFbTSVpWSzQ3jSIgYDrxXgigG8V4ICYBvFGZooHcCSLMj64SH66SFbSmSKZg/Xqw/X6wOhvHAznP1hEae0Y6QOnWSCcp+snhB+sp6QOuAmP2o1p2Exm7SsZDW46W3F4RkPRYDUSKXsXjc4ta0piAAIbzb7H8FGNxVOmxtSW9Wu2xFJLZgPEkhf8AVPW6HD8HTRqdCktLe1lU599HJ1J8ST6SxA8Km32MxGTG4Yk6BqgG5sTTdR85pdruG07tUpqFYasFAAYc7jrvrznL4LEezqU3/wAOoj/7WB/KZtHEw1WdWiXr+N7K4eo4LA3IvUAvYsdTp5zSwvBMHhu+lMLYe8QQ1/AzNqYSutR/aVxVpuxKXrtRFJDsCqjvn4St9SK7lRXOdtQlAezCC9+8WLGeKZ+77Ef8buMRapUoc2Y5Gsb+syBgMucsL6keAmpw/Argw96xZV75DZdG8DbW+nwlHFY21JnO7uW9LTn54b3uHMMBck8jKlVu9YcyLRpxBsfFiY3CqxbNyWdoh5ps6B8C9R6dRr+zpLZaeW+cnnvtaYHbPHqH9mugYJcaXCpcrcDa5N7dFEdje2WICCmqKrKAgqC5uANDbraclWDG7Nckm5J3M3jpO9y55s0dM1r5Cu17CT4WnYXMgpLmMtVzYWnpeBVqNcmRR/WMhCMEMBEAQgwRQAWjYYIChghgC8UEdAIhgEUAxhMJMbAMUEUAwiCEQDLGCwj1myoBexJLEKiKN3djoqjrJcNw13VXJVKbNlFSobLp7zADUgcyB+M1gtJKdu8uGBBNxlrY1xszj+FRyXYeJ1liPab9NPs/xT6B38JUFOxAq4uogf6RbX2S0mHdp39TubaW3KvbKjiu+KQoVxpXpJrRLf4lPop6cvHQzzbGYxqrdFGioPdUdBG06xTbe1teQ6STy1HDoOO8QvnP2hY7nU+M5lBcgR1asz+8fTYD0jsKLsPOCXs3BuEriMNhalVzm9ioNjq1tAT6ATdw3DKNBbqbDcnm3rOD4Z2gelRppYkIpUW6XuNJHjO0dWoLDQeuk8WSk7l9TFkr0xy2uNcRDsVU93Y25yhx+sFQKDoFA0PPmJgis194awZ7X5yRTSzk3tHh15CaFRCEPd3sqgfxE7LHcOwdz8z0E2MNwupiWtSXuLdA50RBs736n3QBr73nNxu1tQzqK13LmKfDg1jYu5JyKgzFyd2t8vCU+KdnMRbM+VTypA5m8iRpf4z1nC8Jp4dLILuRZqpAzN4DovgJlcYp06VNqlZrAddSSdlA5mfRx/GisbtPLwZc3VxXs8joLlGukhrvLmPcVHcquUMSbXvM+opE5S5ENpHJOUYZAIY2EGA0xRzCMgAwQxQBDJFokiKBBHiNtCIDoIjFABghigKCGKAJbwuH1GYHUAhdRmB2J6D5yXhWCLkO2lGmy52K5s53FJV/jY9OmpsJocRr1RepUqKKrG+TJmcjkSSbKLW2EuuEX8PRAALrneoMlOkN20sAByURva7D0aYoUgWfEBQ2Iqm2VCdqVNRso187X0mfwnGVCzNm1tYtpm12APIc/QShjat3Yg87a8/GXfBrlX22+MYYYJlQj0axvGxQNjCcU5NNOnXDbGcrJaOIZdjC7dhhKQfzE1KNEAeUx+yAfEPWyrf2VBqh8O8oA8zc/CdZ2c4U+KcsQfZKRc6jOd8o/MzhbDabRFfL3Yc1emZt4X+A8GNbU3WlsSPeYD+Ff+52NLCLTUIihUUWCj+95YwmGFNQLcgABsAOUNYE2HWfRw4K4o47+3jzZrZJ57MniWIp0UerWbLTpi5PPwUDmTsBPIO0fGamMqFm7tMXFKlrZB1PVjzM2e33HBiK3sqTXoUDYEbVKmzP4gbD1POcvMZb74js5xCtUAUa/wBT4CVWp5t/gNhLJQsb8hcL+Zjss4qz2w55GRmmRymkacb7K8DMYRk06lBRufhpKlShvlPoZBCDGGOtEwgMMfSTMbRhlmkMo8TAs5wNOkErXigVhFBCIBMUMbAUUUUBS9gMBn77krRBsSvv1G/w6Y5t1Ow3PIE8LwIqElrlV/lprUqH7I+yNrsdvEzXxuMGHtcKa4XKiL+7wy8lA6//AE6yx7lDsVilw4Uso9oFtQoDVKCnmerHmTqTOcxFdqjFnNyTckxtWozkljcnUkw0KRdlRfeZgo8zHdey2KIWirH36rnIOiLozfGw9DIKtIra8n4nWBchPcpgUqfkvP1Nz6wUkZx5RKQqGCFxY2gkUoooRAUUMUDseyVFhQORqg9s5ziizU3f2fuqWXvZQMzWH2tdp6FwbtdSwuWljKgyse5UyjNTv/iBRbL47jn1nH8Hw/0fDqxtmUEBdzmOrN5Xb8Jz9VHxVYKCS1V1pqdstzqx8hecaZbzk/TPEPtZPjYsXxY64/VPP3h9FIwYAqQVYAqwIIIOxB5zjv0jcf8Ao9IUqbWrV1IJB1p0tmbwJ2Hr0lvgmAbh2GzCp+wpoaj0qh0VRr3Tya1tNiZ5Vxzij4uvUrPoajXVd8ijRUHkLfiZ9HJfUa8vhxDPqWGvK0o1cZe60xc7Zhoo8by3i6QZCD5/CQ0VFhYC3QTytDSXQDkABJLRwEEobaNY2Ec2m8quxbQaASBlQX3kB5yeosgPPykENSNvH1DIxASLrHM8TNBAF4I6CBHEIo5BA0cJwxnS4Eo4iiUNiJ3PAqGWkNN5m9qeHaB1HnCuTtFaOiAhFvh9cLcbG91YGxB8DylaubsTfc3udTAVgMAWl/h37NalXmB7Ol99xqR5Lf4yjL2P7uSmP5Q73i7at+Q9JY9pKmRym5wSjcGYqCb3CiVWZlqGXxXDZG8DKNp0vFKOdb9JzZFogkrQgQCOtKgWk+EoF3VRzOp6DmZFaa3B6FhnP8VlXyvcn8IWsbmIdRjMMr0gwNm72ZUuB4FhsbybsBwp3rVKhHdoqQDzZ2Gnrr+Ml4eQFGoNwSR9nfQy/wBhOIijhsTXqfu1qFwL6tl90DxLZR6zh8P9878PufV4iMdNefz/ABc/SfxwhUwiHU5amIt0/lp/7H/TPOHe3LTn4DrLGNxb16lSrUN3qMXbpc8h4Db0EhqEAEnYT1Wnc7fCQ42pcBF3fn0XmfyjqdMAADlG0U3ZvebU+A5CS3kCMBhjWa1/SAyprIqj20Ec1YRgIPwkEDkyMyWqT0lYtIBVSRoNzJC2khU/OAnjbwvBAdmgjYoCAljDJdlHVhIlE0OCU81ZPCB6HgaIFNR4STFYMVEZTzESmwHpJqTyNPK+I4U0qjKeR0lWdl234ftUUec42Vki0EUUC7wxQGLt7tIZ/NtkHx+UrEliSdySSess1+5SROb/ALR/ko+EhprLPHAcBt6TpsHSAQTm6Quy+c6inoomZU2qNCJzWPo5WM6RzM3iVHMLxBLDjlaNIiEqHjUgdSBOjRcrU1A0UXI/v0mLwqnmqr0F2Pp/W03sIueoxtc3Cj1/sSWnVJd/jU6stYa4rezpVdRpTJvobaaa+omW+MIw1CgD3QDVqeLNqo9B85a4gp9g67XZVJG9swJH/GZF5y+PGomfb3/Vb7tSvqPz+hWQsc7f5UPozf0ir1LAAe81wPDq3pH0kygAcp6HyT4rxWggImVqz7eUlqmAsJBWAiNuUnKiMNOBGAYyoBJb23kGIF4ETp0kJElDmROdZAxoIWggG0UEUB02uytO9S/SKKFd2DCrRRSKg4jTFSmynppPNMTSyMy9DFFEJKIybB0c7qDtu3kNTDFNR3Qq9XO7HqdPAchEdIYpJEmBF3E6QnQeUUUkrCJjIX1iikVh4ylYyvFFNMtjgaWDt5KPn/1NDhDXzeLE+GmkUUxm/Y9306N54S8VrXIUaAWJ8Tb+/jKDEAEnkLmGKaxxqsOPy7TbNffvX8cIKKknMdzaw+yOQlmKKaecDG5oYoFcm7DzkhWGKBCwI2jDV6iKKFODAxjrFFCKtRJCRFFAYYoooAh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24" name="Picture 12" descr="https://encrypted-tbn1.gstatic.com/images?q=tbn:ANd9GcS8--tjWO7jJdYxV-XSz9ARB6gx1PRNopiTI5zNe5SBLHcEw1f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8367" y="4821381"/>
            <a:ext cx="2308597" cy="1536267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220974" y="5389418"/>
            <a:ext cx="4120039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pt-BR" sz="1600" dirty="0" smtClean="0">
                <a:solidFill>
                  <a:srgbClr val="2A2A28"/>
                </a:solidFill>
                <a:latin typeface="Aharoni" pitchFamily="2" charset="-79"/>
                <a:cs typeface="Aharoni" pitchFamily="2" charset="-79"/>
              </a:rPr>
              <a:t>Prof. Dr. Claudio Souza </a:t>
            </a:r>
            <a:r>
              <a:rPr lang="pt-BR" sz="1600" dirty="0" smtClean="0">
                <a:solidFill>
                  <a:srgbClr val="2A2A28"/>
                </a:solidFill>
                <a:latin typeface="Myriad Pro"/>
                <a:cs typeface="Myriad Pro"/>
              </a:rPr>
              <a:t>– Presidente atual</a:t>
            </a:r>
            <a:endParaRPr lang="pt-BR" sz="1600" dirty="0" smtClean="0">
              <a:solidFill>
                <a:srgbClr val="2A2A28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5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ço Reservado para Texto 43"/>
          <p:cNvSpPr>
            <a:spLocks noGrp="1"/>
          </p:cNvSpPr>
          <p:nvPr>
            <p:ph type="body" sz="quarter" idx="20"/>
          </p:nvPr>
        </p:nvSpPr>
        <p:spPr>
          <a:xfrm>
            <a:off x="458155" y="4227836"/>
            <a:ext cx="8228649" cy="490651"/>
          </a:xfrm>
        </p:spPr>
        <p:txBody>
          <a:bodyPr/>
          <a:lstStyle/>
          <a:p>
            <a:r>
              <a:rPr lang="pt-BR" sz="3600" dirty="0" smtClean="0"/>
              <a:t>http://</a:t>
            </a:r>
            <a:r>
              <a:rPr lang="pt-BR" sz="3600" dirty="0" smtClean="0"/>
              <a:t>www.cbtms.org.br</a:t>
            </a:r>
            <a:endParaRPr lang="pt-BR" sz="3600" dirty="0"/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21"/>
          </p:nvPr>
        </p:nvSpPr>
        <p:spPr>
          <a:xfrm>
            <a:off x="458155" y="4906256"/>
            <a:ext cx="8228649" cy="452280"/>
          </a:xfrm>
        </p:spPr>
        <p:txBody>
          <a:bodyPr/>
          <a:lstStyle/>
          <a:p>
            <a:r>
              <a:rPr lang="pt-BR" dirty="0" smtClean="0">
                <a:hlinkClick r:id="rId3"/>
              </a:rPr>
              <a:t>aehaddad@usp.br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teleodonto@usp.br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 descr="http://www.cbtms.org.br/images/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7055" y="2936826"/>
            <a:ext cx="3269672" cy="9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59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pt-BR" sz="2800" smtClean="0">
                <a:solidFill>
                  <a:srgbClr val="C00000"/>
                </a:solidFill>
              </a:rPr>
              <a:t>Definição de Telemedicina e Telessaúde</a:t>
            </a:r>
            <a:r>
              <a:rPr lang="pt-BR" sz="2800" b="1" smtClean="0">
                <a:solidFill>
                  <a:srgbClr val="C00000"/>
                </a:solidFill>
              </a:rPr>
              <a:t/>
            </a:r>
            <a:br>
              <a:rPr lang="pt-BR" sz="2800" b="1" smtClean="0">
                <a:solidFill>
                  <a:srgbClr val="C00000"/>
                </a:solidFill>
              </a:rPr>
            </a:br>
            <a:r>
              <a:rPr lang="pt-BR" sz="2800" b="1" smtClean="0">
                <a:solidFill>
                  <a:srgbClr val="C00000"/>
                </a:solidFill>
              </a:rPr>
              <a:t>Prática de Saúde Digital</a:t>
            </a:r>
            <a:endParaRPr lang="pt-BR" sz="28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8473" y="1417638"/>
            <a:ext cx="6685750" cy="2011362"/>
          </a:xfrm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1" algn="just">
              <a:buFont typeface="Arial" pitchFamily="34" charset="0"/>
              <a:buNone/>
              <a:defRPr/>
            </a:pPr>
            <a:r>
              <a:rPr lang="pt-BR" sz="2000" dirty="0" smtClean="0"/>
              <a:t>	</a:t>
            </a:r>
            <a:r>
              <a:rPr lang="pt-BR" sz="2400" b="1" dirty="0" smtClean="0">
                <a:solidFill>
                  <a:schemeClr val="bg1"/>
                </a:solidFill>
              </a:rPr>
              <a:t>Conjunto de técnicas, práticas, atitudes, modos de pensar e novos valores que se desenvolvem em consequência do crescimento do espaço digital</a:t>
            </a:r>
            <a:r>
              <a:rPr lang="pt-BR" sz="2400" dirty="0" smtClean="0"/>
              <a:t>.. </a:t>
            </a:r>
          </a:p>
          <a:p>
            <a:pPr lvl="1" algn="r"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(Daniel </a:t>
            </a:r>
            <a:r>
              <a:rPr lang="pt-BR" sz="2000" dirty="0" err="1" smtClean="0">
                <a:solidFill>
                  <a:schemeClr val="bg1"/>
                </a:solidFill>
              </a:rPr>
              <a:t>Sigulem</a:t>
            </a:r>
            <a:r>
              <a:rPr lang="pt-BR" sz="2000" dirty="0" smtClean="0">
                <a:solidFill>
                  <a:schemeClr val="bg1"/>
                </a:solidFill>
              </a:rPr>
              <a:t>, 1997</a:t>
            </a:r>
            <a:r>
              <a:rPr lang="pt-BR" sz="2000" b="1" dirty="0" smtClean="0">
                <a:solidFill>
                  <a:schemeClr val="bg1"/>
                </a:solidFill>
              </a:rPr>
              <a:t>) 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9222" name="Picture 2" descr="http://1.bp.blogspot.com/-MpzMX9tQNj0/TZXlpYxwdkI/AAAAAAAABSE/8cjAfBl2IIo/s400/curso%2Bonline%2Benfermag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14972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http://www5.usp.br/wp-content/uploads/20120511_a-240x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716338"/>
            <a:ext cx="2286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 descr="http://www.brasil247.com/images/cache/1000x357/crop_0_37_1024_403/images%7C2%7C47%7C24781193d726357c51672046a1bd7b811976e8d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5576888"/>
            <a:ext cx="242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http://www.unifesp.br/set/comunicacao/noticias/hospital-sao-paulo-e-unifesp-participam-da-primeira-reuniao-na-sala-de-telepresenca-do-programa-nacional-de-telessaude/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716338"/>
            <a:ext cx="3556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539750" y="188913"/>
            <a:ext cx="82089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pt-BR" b="1" u="sng" dirty="0"/>
              <a:t>OS QUATRO PRINCÍPIOS ÉTICOS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BENEFICÊNCIA – </a:t>
            </a:r>
            <a:r>
              <a:rPr lang="pt-BR" dirty="0"/>
              <a:t>o ato de fazer o bem</a:t>
            </a:r>
            <a:br>
              <a:rPr lang="pt-BR" dirty="0"/>
            </a:br>
            <a:endParaRPr lang="pt-BR" dirty="0"/>
          </a:p>
          <a:p>
            <a:pPr>
              <a:defRPr/>
            </a:pPr>
            <a:r>
              <a:rPr lang="pt-BR" b="1" dirty="0"/>
              <a:t>NÃO MALEFICÊNCIA - </a:t>
            </a:r>
            <a:r>
              <a:rPr lang="en-US" dirty="0" err="1"/>
              <a:t>primeiro</a:t>
            </a:r>
            <a:r>
              <a:rPr lang="en-US" dirty="0"/>
              <a:t>,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mal</a:t>
            </a:r>
            <a:r>
              <a:rPr lang="pt-BR" b="1" dirty="0"/>
              <a:t> (</a:t>
            </a:r>
            <a:r>
              <a:rPr lang="pt-BR" dirty="0">
                <a:sym typeface="Symbol" pitchFamily="18" charset="2"/>
              </a:rPr>
              <a:t>não matar, não causar dor, não incapacitar e  não privar daquilo que é bom)</a:t>
            </a:r>
          </a:p>
          <a:p>
            <a:pPr>
              <a:defRPr/>
            </a:pP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AUTONOMIA – </a:t>
            </a:r>
            <a:r>
              <a:rPr lang="en-US" dirty="0" err="1"/>
              <a:t>dever</a:t>
            </a:r>
            <a:r>
              <a:rPr lang="en-US" dirty="0"/>
              <a:t> do </a:t>
            </a:r>
            <a:r>
              <a:rPr lang="en-US" dirty="0" err="1"/>
              <a:t>médico</a:t>
            </a:r>
            <a:r>
              <a:rPr lang="en-US" dirty="0"/>
              <a:t> </a:t>
            </a:r>
            <a:r>
              <a:rPr lang="en-US" dirty="0" err="1"/>
              <a:t>respeitar</a:t>
            </a:r>
            <a:r>
              <a:rPr lang="en-US" dirty="0"/>
              <a:t> o </a:t>
            </a:r>
            <a:r>
              <a:rPr lang="en-US" dirty="0" err="1"/>
              <a:t>direito</a:t>
            </a:r>
            <a:r>
              <a:rPr lang="en-US" dirty="0"/>
              <a:t> do </a:t>
            </a:r>
            <a:r>
              <a:rPr lang="en-US" dirty="0" err="1"/>
              <a:t>paciente</a:t>
            </a:r>
            <a:r>
              <a:rPr lang="pt-BR" b="1" dirty="0"/>
              <a:t> </a:t>
            </a:r>
            <a:br>
              <a:rPr lang="pt-BR" b="1" dirty="0"/>
            </a:br>
            <a:endParaRPr lang="pt-BR" b="1" dirty="0"/>
          </a:p>
          <a:p>
            <a:pPr>
              <a:defRPr/>
            </a:pPr>
            <a:r>
              <a:rPr lang="pt-BR" b="1" dirty="0"/>
              <a:t>JUSTIÇA - </a:t>
            </a:r>
            <a:r>
              <a:rPr lang="pt-BR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igualdade</a:t>
            </a:r>
            <a:r>
              <a:rPr lang="en-US" dirty="0"/>
              <a:t> </a:t>
            </a:r>
            <a:r>
              <a:rPr lang="en-US" dirty="0" err="1"/>
              <a:t>básica</a:t>
            </a:r>
            <a:r>
              <a:rPr lang="en-US" dirty="0"/>
              <a:t> de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seres</a:t>
            </a:r>
            <a:r>
              <a:rPr lang="en-US" dirty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. </a:t>
            </a:r>
            <a:endParaRPr lang="en-US" dirty="0"/>
          </a:p>
          <a:p>
            <a:pPr>
              <a:defRPr/>
            </a:pPr>
            <a:endParaRPr lang="pt-BR" b="1" dirty="0"/>
          </a:p>
          <a:p>
            <a:pPr>
              <a:defRPr/>
            </a:pPr>
            <a:r>
              <a:rPr lang="pt-BR" b="1" dirty="0"/>
              <a:t> </a:t>
            </a:r>
            <a:r>
              <a:rPr lang="pt-BR" sz="2000" dirty="0"/>
              <a:t>(BEAUCHAMP &amp; CHILDRESS)</a:t>
            </a:r>
            <a:r>
              <a:rPr lang="pt-BR" sz="1800" dirty="0">
                <a:solidFill>
                  <a:srgbClr val="FF0000"/>
                </a:solidFill>
              </a:rPr>
              <a:t> 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/>
          </p:nvPr>
        </p:nvGraphicFramePr>
        <p:xfrm>
          <a:off x="3541714" y="3982172"/>
          <a:ext cx="2443450" cy="2657788"/>
        </p:xfrm>
        <a:graphic>
          <a:graphicData uri="http://schemas.openxmlformats.org/presentationml/2006/ole">
            <p:oleObj spid="_x0000_s26626" name="Imagem de bitmap" r:id="rId4" imgW="1628571" imgH="177142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590802" y="210234"/>
            <a:ext cx="3484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Ética</a:t>
            </a:r>
            <a:r>
              <a:rPr lang="pt-BR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Moral</a:t>
            </a:r>
          </a:p>
        </p:txBody>
      </p:sp>
      <p:pic>
        <p:nvPicPr>
          <p:cNvPr id="12290" name="Picture 19" descr="The image “file:///C:/Documents%20and%20Settings/csouza/My%20Documents/Etica%20e%20Bioetica/common2.gif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5052" y="856565"/>
            <a:ext cx="896938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291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112" y="856565"/>
            <a:ext cx="739775" cy="106680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</p:pic>
      <p:sp>
        <p:nvSpPr>
          <p:cNvPr id="12292" name="Text Box 21"/>
          <p:cNvSpPr txBox="1">
            <a:spLocks noChangeArrowheads="1"/>
          </p:cNvSpPr>
          <p:nvPr/>
        </p:nvSpPr>
        <p:spPr bwMode="auto">
          <a:xfrm>
            <a:off x="2093963" y="1554033"/>
            <a:ext cx="1755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rgbClr val="6A0D15"/>
                </a:solidFill>
              </a:rPr>
              <a:t>Ética - individual</a:t>
            </a:r>
          </a:p>
        </p:txBody>
      </p:sp>
      <p:sp>
        <p:nvSpPr>
          <p:cNvPr id="12293" name="Rectangle 22"/>
          <p:cNvSpPr>
            <a:spLocks noChangeArrowheads="1"/>
          </p:cNvSpPr>
          <p:nvPr/>
        </p:nvSpPr>
        <p:spPr bwMode="auto">
          <a:xfrm>
            <a:off x="6324269" y="2081765"/>
            <a:ext cx="1677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rgbClr val="6A0D15"/>
                </a:solidFill>
              </a:rPr>
              <a:t>Moral - coletiva</a:t>
            </a:r>
          </a:p>
        </p:txBody>
      </p:sp>
      <p:sp>
        <p:nvSpPr>
          <p:cNvPr id="12294" name="Oval 23"/>
          <p:cNvSpPr>
            <a:spLocks noChangeArrowheads="1"/>
          </p:cNvSpPr>
          <p:nvPr/>
        </p:nvSpPr>
        <p:spPr bwMode="auto">
          <a:xfrm>
            <a:off x="1493043" y="2621721"/>
            <a:ext cx="6002338" cy="2986157"/>
          </a:xfrm>
          <a:prstGeom prst="ellipse">
            <a:avLst/>
          </a:prstGeom>
          <a:solidFill>
            <a:schemeClr val="bg1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>
              <a:solidFill>
                <a:srgbClr val="003300"/>
              </a:solidFill>
            </a:endParaRPr>
          </a:p>
        </p:txBody>
      </p:sp>
      <p:pic>
        <p:nvPicPr>
          <p:cNvPr id="12295" name="Picture 24" descr="j028303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96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Oval 25"/>
          <p:cNvSpPr>
            <a:spLocks noChangeArrowheads="1"/>
          </p:cNvSpPr>
          <p:nvPr/>
        </p:nvSpPr>
        <p:spPr bwMode="auto">
          <a:xfrm>
            <a:off x="5334000" y="4191000"/>
            <a:ext cx="1981200" cy="8382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3600" baseline="-25000">
              <a:solidFill>
                <a:srgbClr val="003300"/>
              </a:solidFill>
            </a:endParaRPr>
          </a:p>
        </p:txBody>
      </p:sp>
      <p:sp>
        <p:nvSpPr>
          <p:cNvPr id="12297" name="Text Box 26"/>
          <p:cNvSpPr txBox="1">
            <a:spLocks noChangeArrowheads="1"/>
          </p:cNvSpPr>
          <p:nvPr/>
        </p:nvSpPr>
        <p:spPr bwMode="auto">
          <a:xfrm>
            <a:off x="5715000" y="44196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400" b="1"/>
              <a:t>Identidade</a:t>
            </a:r>
          </a:p>
        </p:txBody>
      </p:sp>
      <p:sp>
        <p:nvSpPr>
          <p:cNvPr id="12298" name="Text Box 27"/>
          <p:cNvSpPr txBox="1">
            <a:spLocks noChangeArrowheads="1"/>
          </p:cNvSpPr>
          <p:nvPr/>
        </p:nvSpPr>
        <p:spPr bwMode="auto">
          <a:xfrm>
            <a:off x="4267200" y="3505200"/>
            <a:ext cx="17175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 b="1" dirty="0"/>
              <a:t>Universo </a:t>
            </a:r>
            <a:r>
              <a:rPr lang="pt-BR" sz="1600" b="1" dirty="0" smtClean="0"/>
              <a:t>Humano</a:t>
            </a:r>
            <a:endParaRPr lang="pt-BR" sz="1600" b="1" dirty="0"/>
          </a:p>
        </p:txBody>
      </p:sp>
      <p:sp>
        <p:nvSpPr>
          <p:cNvPr id="12299" name="Text Box 28"/>
          <p:cNvSpPr txBox="1">
            <a:spLocks noChangeArrowheads="1"/>
          </p:cNvSpPr>
          <p:nvPr/>
        </p:nvSpPr>
        <p:spPr bwMode="auto">
          <a:xfrm>
            <a:off x="4267200" y="41148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600" b="1"/>
              <a:t>Ética</a:t>
            </a:r>
          </a:p>
        </p:txBody>
      </p:sp>
      <p:sp>
        <p:nvSpPr>
          <p:cNvPr id="12300" name="Text Box 29"/>
          <p:cNvSpPr txBox="1">
            <a:spLocks noChangeArrowheads="1"/>
          </p:cNvSpPr>
          <p:nvPr/>
        </p:nvSpPr>
        <p:spPr bwMode="auto">
          <a:xfrm>
            <a:off x="3810000" y="4800600"/>
            <a:ext cx="159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600" b="1"/>
              <a:t>Liberdade,</a:t>
            </a:r>
          </a:p>
          <a:p>
            <a:pPr algn="ctr" eaLnBrk="0" hangingPunct="0"/>
            <a:r>
              <a:rPr lang="pt-BR" sz="1200" b="1"/>
              <a:t>(Responsabilidade)</a:t>
            </a:r>
          </a:p>
        </p:txBody>
      </p:sp>
      <p:sp>
        <p:nvSpPr>
          <p:cNvPr id="12301" name="Line 30"/>
          <p:cNvSpPr>
            <a:spLocks noChangeShapeType="1"/>
          </p:cNvSpPr>
          <p:nvPr/>
        </p:nvSpPr>
        <p:spPr bwMode="auto">
          <a:xfrm flipH="1">
            <a:off x="6553200" y="3098800"/>
            <a:ext cx="200025" cy="330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2" name="Line 31"/>
          <p:cNvSpPr>
            <a:spLocks noChangeShapeType="1"/>
          </p:cNvSpPr>
          <p:nvPr/>
        </p:nvSpPr>
        <p:spPr bwMode="auto">
          <a:xfrm flipH="1">
            <a:off x="6858000" y="3276600"/>
            <a:ext cx="2286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3" name="Line 32"/>
          <p:cNvSpPr>
            <a:spLocks noChangeShapeType="1"/>
          </p:cNvSpPr>
          <p:nvPr/>
        </p:nvSpPr>
        <p:spPr bwMode="auto">
          <a:xfrm flipH="1" flipV="1">
            <a:off x="2590800" y="3429000"/>
            <a:ext cx="3048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4" name="Line 33"/>
          <p:cNvSpPr>
            <a:spLocks noChangeShapeType="1"/>
          </p:cNvSpPr>
          <p:nvPr/>
        </p:nvSpPr>
        <p:spPr bwMode="auto">
          <a:xfrm flipH="1" flipV="1">
            <a:off x="2971800" y="3276600"/>
            <a:ext cx="3048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5" name="Line 34"/>
          <p:cNvSpPr>
            <a:spLocks noChangeShapeType="1"/>
          </p:cNvSpPr>
          <p:nvPr/>
        </p:nvSpPr>
        <p:spPr bwMode="auto">
          <a:xfrm flipH="1" flipV="1">
            <a:off x="3505200" y="3124200"/>
            <a:ext cx="3048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6" name="Line 35"/>
          <p:cNvSpPr>
            <a:spLocks noChangeShapeType="1"/>
          </p:cNvSpPr>
          <p:nvPr/>
        </p:nvSpPr>
        <p:spPr bwMode="auto">
          <a:xfrm flipH="1">
            <a:off x="7162800" y="3429000"/>
            <a:ext cx="2286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7" name="Line 36"/>
          <p:cNvSpPr>
            <a:spLocks noChangeShapeType="1"/>
          </p:cNvSpPr>
          <p:nvPr/>
        </p:nvSpPr>
        <p:spPr bwMode="auto">
          <a:xfrm>
            <a:off x="4191000" y="4572000"/>
            <a:ext cx="968375" cy="15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pt-BR"/>
          </a:p>
        </p:txBody>
      </p:sp>
      <p:cxnSp>
        <p:nvCxnSpPr>
          <p:cNvPr id="23" name="Conector de seta reta 22"/>
          <p:cNvCxnSpPr/>
          <p:nvPr/>
        </p:nvCxnSpPr>
        <p:spPr>
          <a:xfrm rot="5400000">
            <a:off x="7008415" y="2867025"/>
            <a:ext cx="364331" cy="335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5400000">
            <a:off x="7209234" y="3049190"/>
            <a:ext cx="364331" cy="335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5400000">
            <a:off x="7481094" y="3231356"/>
            <a:ext cx="364331" cy="335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6200000" flipV="1">
            <a:off x="1691496" y="2735969"/>
            <a:ext cx="485000" cy="240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rot="16200000" flipV="1">
            <a:off x="2223906" y="2485844"/>
            <a:ext cx="446605" cy="287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rot="16200000" flipV="1">
            <a:off x="1937669" y="2567756"/>
            <a:ext cx="482602" cy="249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Pergaminho horizontal 79"/>
          <p:cNvSpPr/>
          <p:nvPr/>
        </p:nvSpPr>
        <p:spPr>
          <a:xfrm>
            <a:off x="180109" y="5029200"/>
            <a:ext cx="2791691" cy="1538288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</a:t>
            </a:r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Quando o homem não encontra a si mesmo, nada encontra“ </a:t>
            </a:r>
            <a:r>
              <a:rPr lang="pt-BR" sz="1600" dirty="0" smtClean="0">
                <a:solidFill>
                  <a:schemeClr val="bg1"/>
                </a:solidFill>
              </a:rPr>
              <a:t>	</a:t>
            </a:r>
            <a:r>
              <a:rPr lang="pt-BR" sz="1600" dirty="0" smtClean="0">
                <a:solidFill>
                  <a:schemeClr val="bg1"/>
                </a:solidFill>
              </a:rPr>
              <a:t>Goethe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3722688" y="1595438"/>
            <a:ext cx="2447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Ética</a:t>
            </a:r>
          </a:p>
          <a:p>
            <a:pPr algn="ctr"/>
            <a:r>
              <a:rPr lang="pt-BR" sz="1400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Ação humana segundo</a:t>
            </a:r>
          </a:p>
          <a:p>
            <a:pPr algn="ctr"/>
            <a:r>
              <a:rPr lang="pt-BR" sz="1400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juízo de valor</a:t>
            </a: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592638" y="325120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</a:rPr>
              <a:t>Sistema de Saúde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248400" y="1524000"/>
            <a:ext cx="26121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Ciência</a:t>
            </a:r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pt-BR" sz="14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Orienta a ação humana </a:t>
            </a:r>
          </a:p>
          <a:p>
            <a:pPr algn="ctr"/>
            <a:r>
              <a:rPr lang="pt-BR" sz="14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segundo juízo de realidade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648200" y="4495800"/>
            <a:ext cx="3040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Ser Humano</a:t>
            </a: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6537325" y="2603500"/>
            <a:ext cx="381000" cy="4572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6032500" y="3827463"/>
            <a:ext cx="0" cy="53340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14343" name="Picture 8" descr="Aristo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2600"/>
            <a:ext cx="2722563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955963" y="4932363"/>
            <a:ext cx="31188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Aristóteles – 384 – 322 a.C.</a:t>
            </a: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5024438" y="2603500"/>
            <a:ext cx="381000" cy="45720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1676400" y="13716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</a:rPr>
              <a:t>Universalização, Eqüidade e Justiça no acesso à Saúde – Princípios do SUS</a:t>
            </a: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676400" y="4983162"/>
            <a:ext cx="6400800" cy="7016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pt-BR" sz="2000" b="1" dirty="0">
                <a:solidFill>
                  <a:srgbClr val="006666"/>
                </a:solidFill>
              </a:rPr>
              <a:t>A saúde como um bem fundamental deve ser oferecida para </a:t>
            </a:r>
            <a:r>
              <a:rPr lang="pt-BR" sz="2000" b="1" u="sng" dirty="0">
                <a:solidFill>
                  <a:srgbClr val="006666"/>
                </a:solidFill>
              </a:rPr>
              <a:t>todos</a:t>
            </a:r>
            <a:r>
              <a:rPr lang="pt-BR" sz="2000" b="1" dirty="0">
                <a:solidFill>
                  <a:srgbClr val="006666"/>
                </a:solidFill>
              </a:rPr>
              <a:t> e não apenas para a maioria.</a:t>
            </a:r>
          </a:p>
        </p:txBody>
      </p:sp>
      <p:pic>
        <p:nvPicPr>
          <p:cNvPr id="16387" name="Picture 6" descr="People%2520thinking%2520together%2520about%2520the%2520Earth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201863"/>
            <a:ext cx="40386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514600" y="381000"/>
            <a:ext cx="43744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Ética</a:t>
            </a:r>
            <a:r>
              <a:rPr lang="en-US" sz="3200" b="1" dirty="0">
                <a:solidFill>
                  <a:srgbClr val="7030A0"/>
                </a:solidFill>
              </a:rPr>
              <a:t> e </a:t>
            </a:r>
            <a:r>
              <a:rPr lang="en-US" sz="3200" b="1" dirty="0" err="1">
                <a:solidFill>
                  <a:srgbClr val="7030A0"/>
                </a:solidFill>
              </a:rPr>
              <a:t>Sistema</a:t>
            </a:r>
            <a:r>
              <a:rPr lang="en-US" sz="3200" b="1" dirty="0">
                <a:solidFill>
                  <a:srgbClr val="7030A0"/>
                </a:solidFill>
              </a:rPr>
              <a:t> de </a:t>
            </a:r>
            <a:r>
              <a:rPr lang="en-US" sz="3200" b="1" dirty="0" err="1">
                <a:solidFill>
                  <a:srgbClr val="7030A0"/>
                </a:solidFill>
              </a:rPr>
              <a:t>Saúde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95288" y="260350"/>
            <a:ext cx="8353425" cy="11969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u="sng"/>
              <a:t>Ética</a:t>
            </a:r>
            <a:r>
              <a:rPr lang="pt-BR"/>
              <a:t> é um conjunto de normas e preceitos de ordem valorativa e </a:t>
            </a:r>
          </a:p>
          <a:p>
            <a:r>
              <a:rPr lang="pt-BR"/>
              <a:t>moral do comportamento humano que devem estar presentes na prestação de serviços envolvendo pessoas. </a:t>
            </a:r>
            <a:endParaRPr lang="pt-BR" sz="280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8" y="1700213"/>
            <a:ext cx="8280400" cy="2144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2800" u="sng"/>
              <a:t>Bioética</a:t>
            </a:r>
            <a:r>
              <a:rPr lang="pt-BR" sz="2800"/>
              <a:t> “..é um espaço  de reflexão sobre a eticidade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2800"/>
              <a:t> das condutas relacionadas com os problemas da vida e da morte, das pessoas, das espécies, do planeta e do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2800"/>
              <a:t>universo”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2000"/>
              <a:t>                                                      Dr. Luiz Salvador de Miranda Sá – CRM-MS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39750" y="4073525"/>
            <a:ext cx="8135938" cy="955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/>
              <a:t>Médico: profissional pessoalmente apto, tecnicamente                                	    capacitado e legalmente habilitado.</a:t>
            </a:r>
          </a:p>
        </p:txBody>
      </p:sp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>
            <a:off x="539750" y="5229225"/>
            <a:ext cx="8353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profissão técnica e humana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8260" y="6488668"/>
            <a:ext cx="25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err="1" smtClean="0"/>
              <a:t>Dr</a:t>
            </a:r>
            <a:r>
              <a:rPr lang="pt-BR" dirty="0" smtClean="0"/>
              <a:t> Carlos A S M de Barros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Monica 04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 b="806"/>
          <a:stretch>
            <a:fillRect/>
          </a:stretch>
        </p:blipFill>
        <p:spPr>
          <a:xfrm>
            <a:off x="2220913" y="188913"/>
            <a:ext cx="4656137" cy="3530600"/>
          </a:xfrm>
          <a:noFill/>
        </p:spPr>
      </p:pic>
      <p:graphicFrame>
        <p:nvGraphicFramePr>
          <p:cNvPr id="7170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5662613" y="4391025"/>
          <a:ext cx="3230562" cy="2422525"/>
        </p:xfrm>
        <a:graphic>
          <a:graphicData uri="http://schemas.openxmlformats.org/presentationml/2006/ole">
            <p:oleObj spid="_x0000_s28674" name="Apresentação" r:id="rId5" imgW="4571966" imgH="3429069" progId="PowerPoint.Show.8">
              <p:embed/>
            </p:oleObj>
          </a:graphicData>
        </a:graphic>
      </p:graphicFrame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95288" y="3756025"/>
            <a:ext cx="8208962" cy="896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relação médico-paciente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50825" y="5105400"/>
            <a:ext cx="5413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Exige do médico exercício da competência</a:t>
            </a:r>
          </a:p>
          <a:p>
            <a:r>
              <a:rPr lang="en-US"/>
              <a:t> científica, das preocupações humanísticas</a:t>
            </a:r>
          </a:p>
          <a:p>
            <a:r>
              <a:rPr lang="en-US"/>
              <a:t> e das aspirações éticas.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indent="0" algn="l">
          <a:buNone/>
          <a:defRPr sz="1600" dirty="0" smtClean="0">
            <a:solidFill>
              <a:srgbClr val="2A2A28"/>
            </a:solidFill>
            <a:latin typeface="Myriad Pro"/>
            <a:cs typeface="Myriad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1408</Words>
  <Application>Microsoft Office PowerPoint</Application>
  <PresentationFormat>Apresentação na tela (4:3)</PresentationFormat>
  <Paragraphs>183</Paragraphs>
  <Slides>25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Office Theme</vt:lpstr>
      <vt:lpstr>Imagem de bitmap</vt:lpstr>
      <vt:lpstr>Apresentação do Microsoft PowerPoint</vt:lpstr>
      <vt:lpstr>Slide 1</vt:lpstr>
      <vt:lpstr>Definição de Telemedicina e Telessaúde</vt:lpstr>
      <vt:lpstr>Definição de Telemedicina e Telessaúde Prática de Saúde Digital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K360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 consectetuer adipiscing elit.</dc:title>
  <dc:creator>Ronan Verling</dc:creator>
  <cp:lastModifiedBy>user</cp:lastModifiedBy>
  <cp:revision>52</cp:revision>
  <dcterms:created xsi:type="dcterms:W3CDTF">2013-08-06T19:40:36Z</dcterms:created>
  <dcterms:modified xsi:type="dcterms:W3CDTF">2014-09-03T02:14:50Z</dcterms:modified>
</cp:coreProperties>
</file>